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55" r:id="rId2"/>
    <p:sldId id="360" r:id="rId3"/>
    <p:sldId id="428" r:id="rId4"/>
    <p:sldId id="358" r:id="rId5"/>
    <p:sldId id="356" r:id="rId6"/>
    <p:sldId id="408" r:id="rId7"/>
    <p:sldId id="409" r:id="rId8"/>
    <p:sldId id="362" r:id="rId9"/>
    <p:sldId id="359" r:id="rId10"/>
    <p:sldId id="364" r:id="rId11"/>
    <p:sldId id="410" r:id="rId12"/>
    <p:sldId id="365" r:id="rId13"/>
    <p:sldId id="415" r:id="rId14"/>
    <p:sldId id="414" r:id="rId15"/>
    <p:sldId id="413" r:id="rId16"/>
    <p:sldId id="412" r:id="rId17"/>
    <p:sldId id="411" r:id="rId18"/>
    <p:sldId id="366" r:id="rId19"/>
    <p:sldId id="367" r:id="rId20"/>
    <p:sldId id="368" r:id="rId21"/>
    <p:sldId id="369" r:id="rId22"/>
    <p:sldId id="370" r:id="rId23"/>
    <p:sldId id="416" r:id="rId24"/>
    <p:sldId id="371" r:id="rId25"/>
    <p:sldId id="417" r:id="rId26"/>
    <p:sldId id="372" r:id="rId27"/>
    <p:sldId id="420" r:id="rId28"/>
    <p:sldId id="419" r:id="rId29"/>
    <p:sldId id="418" r:id="rId30"/>
    <p:sldId id="377" r:id="rId31"/>
    <p:sldId id="378" r:id="rId32"/>
    <p:sldId id="421" r:id="rId33"/>
    <p:sldId id="422" r:id="rId34"/>
    <p:sldId id="379" r:id="rId35"/>
    <p:sldId id="423" r:id="rId36"/>
    <p:sldId id="380" r:id="rId37"/>
    <p:sldId id="424" r:id="rId38"/>
    <p:sldId id="381" r:id="rId39"/>
    <p:sldId id="382" r:id="rId40"/>
    <p:sldId id="384" r:id="rId41"/>
    <p:sldId id="385" r:id="rId42"/>
    <p:sldId id="425" r:id="rId43"/>
    <p:sldId id="386" r:id="rId44"/>
    <p:sldId id="387" r:id="rId45"/>
    <p:sldId id="388" r:id="rId46"/>
    <p:sldId id="403" r:id="rId47"/>
    <p:sldId id="392" r:id="rId48"/>
    <p:sldId id="393" r:id="rId49"/>
    <p:sldId id="394" r:id="rId50"/>
    <p:sldId id="426" r:id="rId51"/>
    <p:sldId id="404" r:id="rId52"/>
    <p:sldId id="427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389" r:id="rId62"/>
    <p:sldId id="390" r:id="rId63"/>
    <p:sldId id="374" r:id="rId64"/>
    <p:sldId id="405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 autoAdjust="0"/>
    <p:restoredTop sz="94588" autoAdjust="0"/>
  </p:normalViewPr>
  <p:slideViewPr>
    <p:cSldViewPr>
      <p:cViewPr varScale="1">
        <p:scale>
          <a:sx n="81" d="100"/>
          <a:sy n="81" d="100"/>
        </p:scale>
        <p:origin x="184" y="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6" Type="http://schemas.openxmlformats.org/officeDocument/2006/relationships/image" Target="../media/image7.wmf"/><Relationship Id="rId7" Type="http://schemas.openxmlformats.org/officeDocument/2006/relationships/image" Target="../media/image8.wmf"/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wmf"/><Relationship Id="rId5" Type="http://schemas.openxmlformats.org/officeDocument/2006/relationships/image" Target="../media/image13.wmf"/><Relationship Id="rId6" Type="http://schemas.openxmlformats.org/officeDocument/2006/relationships/image" Target="../media/image14.wmf"/><Relationship Id="rId7" Type="http://schemas.openxmlformats.org/officeDocument/2006/relationships/image" Target="../media/image15.wmf"/><Relationship Id="rId8" Type="http://schemas.openxmlformats.org/officeDocument/2006/relationships/image" Target="../media/image16.wmf"/><Relationship Id="rId9" Type="http://schemas.openxmlformats.org/officeDocument/2006/relationships/image" Target="../media/image17.wmf"/><Relationship Id="rId10" Type="http://schemas.openxmlformats.org/officeDocument/2006/relationships/image" Target="../media/image18.wmf"/><Relationship Id="rId11" Type="http://schemas.openxmlformats.org/officeDocument/2006/relationships/image" Target="../media/image19.wmf"/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F6D47-8949-4974-9E06-06283C6EDB17}" type="datetimeFigureOut">
              <a:rPr lang="en-US" smtClean="0"/>
              <a:t>5/19/18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A813F-2A76-43AA-934F-22453E027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2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813F-2A76-43AA-934F-22453E0275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9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813F-2A76-43AA-934F-22453E0275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2143126" y="694639"/>
            <a:ext cx="2570168" cy="34280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297" tIns="45149" rIns="90297" bIns="45149" anchor="ctr"/>
          <a:lstStyle/>
          <a:p>
            <a:endParaRPr lang="en-US"/>
          </a:p>
        </p:txBody>
      </p:sp>
      <p:sp>
        <p:nvSpPr>
          <p:cNvPr id="9523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433" y="4343829"/>
            <a:ext cx="5483554" cy="411332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38263" y="914400"/>
            <a:ext cx="4179887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38263" y="914400"/>
            <a:ext cx="4179887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1"/>
          <p:cNvSpPr txBox="1">
            <a:spLocks noChangeArrowheads="1"/>
          </p:cNvSpPr>
          <p:nvPr/>
        </p:nvSpPr>
        <p:spPr bwMode="auto">
          <a:xfrm>
            <a:off x="2143126" y="694639"/>
            <a:ext cx="2570168" cy="34280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297" tIns="45149" rIns="90297" bIns="45149" anchor="ctr"/>
          <a:lstStyle/>
          <a:p>
            <a:endParaRPr lang="en-US"/>
          </a:p>
        </p:txBody>
      </p:sp>
      <p:sp>
        <p:nvSpPr>
          <p:cNvPr id="9625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433" y="4343829"/>
            <a:ext cx="5483554" cy="411332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2143126" y="694639"/>
            <a:ext cx="2570168" cy="34280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297" tIns="45149" rIns="90297" bIns="45149" anchor="ctr"/>
          <a:lstStyle/>
          <a:p>
            <a:endParaRPr lang="en-US"/>
          </a:p>
        </p:txBody>
      </p:sp>
      <p:sp>
        <p:nvSpPr>
          <p:cNvPr id="972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433" y="4343829"/>
            <a:ext cx="5483554" cy="411332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0EE15D-6566-4FBB-8A47-4CD3A259CD36}" type="slidenum">
              <a:rPr lang="en-US"/>
              <a:pPr/>
              <a:t>59</a:t>
            </a:fld>
            <a:endParaRPr lang="en-US"/>
          </a:p>
        </p:txBody>
      </p:sp>
      <p:sp>
        <p:nvSpPr>
          <p:cNvPr id="187394" name="Rectangle 7"/>
          <p:cNvSpPr txBox="1">
            <a:spLocks noGrp="1" noChangeArrowheads="1"/>
          </p:cNvSpPr>
          <p:nvPr/>
        </p:nvSpPr>
        <p:spPr bwMode="auto">
          <a:xfrm>
            <a:off x="3883827" y="8684926"/>
            <a:ext cx="2972590" cy="4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98" tIns="46050" rIns="92098" bIns="46050" anchor="b"/>
          <a:lstStyle>
            <a:lvl1pPr defTabSz="93186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2563CEDD-BF3F-4131-BDA4-F7C93F669A97}" type="slidenum">
              <a:rPr lang="en-US" sz="1200"/>
              <a:pPr algn="r"/>
              <a:t>59</a:t>
            </a:fld>
            <a:endParaRPr lang="en-US" sz="120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1485" y="913463"/>
            <a:ext cx="4236614" cy="3135443"/>
          </a:xfrm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5707" y="4351833"/>
            <a:ext cx="4771333" cy="3478967"/>
          </a:xfrm>
        </p:spPr>
        <p:txBody>
          <a:bodyPr wrap="none" lIns="92098" tIns="46050" rIns="92098" bIns="4605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8DD09C-0855-4C8D-A01E-CA088300AF1C}" type="slidenum">
              <a:rPr lang="en-US"/>
              <a:pPr/>
              <a:t>60</a:t>
            </a:fld>
            <a:endParaRPr lang="en-US"/>
          </a:p>
        </p:txBody>
      </p:sp>
      <p:sp>
        <p:nvSpPr>
          <p:cNvPr id="185346" name="Rectangle 7"/>
          <p:cNvSpPr txBox="1">
            <a:spLocks noGrp="1" noChangeArrowheads="1"/>
          </p:cNvSpPr>
          <p:nvPr/>
        </p:nvSpPr>
        <p:spPr bwMode="auto">
          <a:xfrm>
            <a:off x="3883827" y="8684926"/>
            <a:ext cx="2972590" cy="4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98" tIns="46050" rIns="92098" bIns="46050" anchor="b"/>
          <a:lstStyle>
            <a:lvl1pPr defTabSz="93186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5122B3AA-6B3D-4951-A083-ACDD352AD2A7}" type="slidenum">
              <a:rPr lang="en-US" sz="1200"/>
              <a:pPr algn="r"/>
              <a:t>60</a:t>
            </a:fld>
            <a:endParaRPr lang="en-US" sz="120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1485" y="913463"/>
            <a:ext cx="4236614" cy="3135443"/>
          </a:xfrm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5707" y="4351833"/>
            <a:ext cx="4771333" cy="3478967"/>
          </a:xfrm>
        </p:spPr>
        <p:txBody>
          <a:bodyPr wrap="none" lIns="92098" tIns="46050" rIns="92098" bIns="46050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2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9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0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8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6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9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7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5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2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8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4D773-97C4-4772-B4AA-43D4E26919A9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3F0C-ADC0-4D6D-91DE-30D078EC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7.w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20" Type="http://schemas.openxmlformats.org/officeDocument/2006/relationships/oleObject" Target="../embeddings/oleObject15.bin"/><Relationship Id="rId21" Type="http://schemas.openxmlformats.org/officeDocument/2006/relationships/image" Target="../media/image16.wmf"/><Relationship Id="rId22" Type="http://schemas.openxmlformats.org/officeDocument/2006/relationships/oleObject" Target="../embeddings/oleObject16.bin"/><Relationship Id="rId23" Type="http://schemas.openxmlformats.org/officeDocument/2006/relationships/image" Target="../media/image17.wmf"/><Relationship Id="rId24" Type="http://schemas.openxmlformats.org/officeDocument/2006/relationships/oleObject" Target="../embeddings/oleObject17.bin"/><Relationship Id="rId25" Type="http://schemas.openxmlformats.org/officeDocument/2006/relationships/image" Target="../media/image18.wmf"/><Relationship Id="rId26" Type="http://schemas.openxmlformats.org/officeDocument/2006/relationships/image" Target="../media/image1.png"/><Relationship Id="rId27" Type="http://schemas.openxmlformats.org/officeDocument/2006/relationships/oleObject" Target="../embeddings/oleObject18.bin"/><Relationship Id="rId28" Type="http://schemas.openxmlformats.org/officeDocument/2006/relationships/image" Target="../media/image19.wmf"/><Relationship Id="rId10" Type="http://schemas.openxmlformats.org/officeDocument/2006/relationships/oleObject" Target="../embeddings/oleObject11.bin"/><Relationship Id="rId11" Type="http://schemas.openxmlformats.org/officeDocument/2006/relationships/image" Target="../media/image12.wmf"/><Relationship Id="rId12" Type="http://schemas.openxmlformats.org/officeDocument/2006/relationships/oleObject" Target="../embeddings/oleObject12.bin"/><Relationship Id="rId13" Type="http://schemas.openxmlformats.org/officeDocument/2006/relationships/image" Target="../media/image13.wmf"/><Relationship Id="rId14" Type="http://schemas.openxmlformats.org/officeDocument/2006/relationships/oleObject" Target="../embeddings/oleObject13.bin"/><Relationship Id="rId15" Type="http://schemas.openxmlformats.org/officeDocument/2006/relationships/image" Target="../media/image14.wmf"/><Relationship Id="rId16" Type="http://schemas.openxmlformats.org/officeDocument/2006/relationships/image" Target="../media/image21.jpeg"/><Relationship Id="rId17" Type="http://schemas.openxmlformats.org/officeDocument/2006/relationships/image" Target="../media/image22.jpeg"/><Relationship Id="rId18" Type="http://schemas.openxmlformats.org/officeDocument/2006/relationships/oleObject" Target="../embeddings/oleObject14.bin"/><Relationship Id="rId19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9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0.w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6" Type="http://schemas.openxmlformats.org/officeDocument/2006/relationships/image" Target="../media/image9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n.wikipedia.org/wiki/Steven_R._White" TargetMode="External"/><Relationship Id="rId3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9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0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4.w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25.wmf"/><Relationship Id="rId7" Type="http://schemas.openxmlformats.org/officeDocument/2006/relationships/image" Target="../media/image2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101.wmf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4.w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5.w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304800" y="2133600"/>
            <a:ext cx="80648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00CC"/>
                </a:solidFill>
                <a:latin typeface="+mj-lt"/>
                <a:ea typeface="+mj-ea"/>
                <a:cs typeface="+mj-cs"/>
                <a:sym typeface="Calibri" pitchFamily="34" charset="0"/>
              </a:rPr>
              <a:t>密度</a:t>
            </a:r>
            <a:r>
              <a:rPr lang="zh-CN" altLang="en-US" sz="3600" b="1" dirty="0" smtClean="0">
                <a:solidFill>
                  <a:srgbClr val="0000CC"/>
                </a:solidFill>
                <a:latin typeface="+mj-lt"/>
                <a:ea typeface="+mj-ea"/>
                <a:cs typeface="+mj-cs"/>
                <a:sym typeface="Calibri" pitchFamily="34" charset="0"/>
              </a:rPr>
              <a:t>矩阵重整化群</a:t>
            </a:r>
            <a:r>
              <a:rPr lang="zh-CN" altLang="en-US" sz="3600" b="1" dirty="0" smtClean="0">
                <a:solidFill>
                  <a:srgbClr val="0000CC"/>
                </a:solidFill>
                <a:latin typeface="+mj-lt"/>
                <a:ea typeface="+mj-ea"/>
                <a:cs typeface="+mj-cs"/>
                <a:sym typeface="Calibri" pitchFamily="34" charset="0"/>
              </a:rPr>
              <a:t>方法</a:t>
            </a:r>
            <a:endParaRPr lang="en-US" altLang="zh-CN" sz="3600" b="1" dirty="0" smtClean="0">
              <a:solidFill>
                <a:srgbClr val="0000CC"/>
              </a:solidFill>
              <a:latin typeface="+mj-lt"/>
              <a:ea typeface="+mj-ea"/>
              <a:cs typeface="+mj-cs"/>
              <a:sym typeface="Calibri" pitchFamily="34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68262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1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Hilbert-space decimation techniques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2900"/>
            <a:ext cx="3733800" cy="460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7800"/>
            <a:ext cx="4555752" cy="368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8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19" y="2743200"/>
            <a:ext cx="4127500" cy="14464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9" y="1219200"/>
            <a:ext cx="4495800" cy="5334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Hilbert-space decimation techniques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6" y="1066800"/>
            <a:ext cx="7632236" cy="495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Hilbert-space decimation techniques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0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6800"/>
            <a:ext cx="7124700" cy="4737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Hilbert-space decimation techniques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96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61" y="1066800"/>
            <a:ext cx="8011545" cy="41900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Hilbert-space decimation techniques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96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89" y="1219200"/>
            <a:ext cx="7942289" cy="4191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Hilbert-space decimation techniques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38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8202076" cy="4114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Hilbert-space decimation techniques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48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4" y="990600"/>
            <a:ext cx="7632700" cy="4953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Hilbert-space decimation techniques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4400" y="158785"/>
            <a:ext cx="7274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/>
              <a:t>Entanglement </a:t>
            </a:r>
            <a:r>
              <a:rPr lang="en-US" altLang="zh-CN" sz="2400" b="1" dirty="0" smtClean="0"/>
              <a:t>entropy and </a:t>
            </a:r>
            <a:r>
              <a:rPr lang="en-US" altLang="zh-CN" sz="2400" b="1" dirty="0"/>
              <a:t>Entanglement scaling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5" y="663574"/>
            <a:ext cx="7820978" cy="580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30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4400" y="158785"/>
            <a:ext cx="7274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2.3. </a:t>
            </a:r>
            <a:r>
              <a:rPr lang="en-US" altLang="zh-CN" sz="2400" b="1" dirty="0"/>
              <a:t>Entanglement </a:t>
            </a:r>
            <a:r>
              <a:rPr lang="en-US" altLang="zh-CN" sz="2400" b="1" dirty="0" smtClean="0"/>
              <a:t>entropy and </a:t>
            </a:r>
            <a:r>
              <a:rPr lang="en-US" altLang="zh-CN" sz="2400" b="1" dirty="0"/>
              <a:t>Entanglement scaling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5" y="655619"/>
            <a:ext cx="8207375" cy="579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88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152400" y="620687"/>
            <a:ext cx="8839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Outline</a:t>
            </a:r>
          </a:p>
          <a:p>
            <a:pPr algn="ctr">
              <a:lnSpc>
                <a:spcPct val="150000"/>
              </a:lnSpc>
            </a:pPr>
            <a:endParaRPr lang="en-US" altLang="zh-CN" sz="28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Density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Matrix Renormalization Method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/>
            </a:r>
            <a:b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br>
            <a:r>
              <a:rPr lang="en-US" altLang="zh-CN" sz="2400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Applications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of DMRG method in Heisenberg model</a:t>
            </a:r>
          </a:p>
        </p:txBody>
      </p:sp>
    </p:spTree>
    <p:extLst>
      <p:ext uri="{BB962C8B-B14F-4D97-AF65-F5344CB8AC3E}">
        <p14:creationId xmlns:p14="http://schemas.microsoft.com/office/powerpoint/2010/main" val="144960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4400" y="158785"/>
            <a:ext cx="7274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2.3. </a:t>
            </a:r>
            <a:r>
              <a:rPr lang="en-US" altLang="zh-CN" sz="2400" b="1" dirty="0"/>
              <a:t>Entanglement </a:t>
            </a:r>
            <a:r>
              <a:rPr lang="en-US" altLang="zh-CN" sz="2400" b="1" dirty="0" smtClean="0"/>
              <a:t>entropy and </a:t>
            </a:r>
            <a:r>
              <a:rPr lang="en-US" altLang="zh-CN" sz="2400" b="1" dirty="0"/>
              <a:t>Entanglement scaling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5" y="620450"/>
            <a:ext cx="797260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8" y="2705100"/>
            <a:ext cx="4243388" cy="39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76" y="2737338"/>
            <a:ext cx="4213069" cy="387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56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3" y="1043354"/>
            <a:ext cx="797814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3" y="5653454"/>
            <a:ext cx="8153400" cy="88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7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3" y="2362200"/>
            <a:ext cx="7910146" cy="376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37" y="1430397"/>
            <a:ext cx="7238999" cy="84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4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84" y="1066800"/>
            <a:ext cx="6692900" cy="5029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46619"/>
            <a:ext cx="8340970" cy="200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86200"/>
            <a:ext cx="6934200" cy="222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88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793750"/>
            <a:ext cx="7264400" cy="5270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05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57200" y="1676400"/>
            <a:ext cx="8430090" cy="2971922"/>
            <a:chOff x="360485" y="999352"/>
            <a:chExt cx="8430090" cy="2971922"/>
          </a:xfrm>
        </p:grpSpPr>
        <p:pic>
          <p:nvPicPr>
            <p:cNvPr id="849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85" y="999352"/>
              <a:ext cx="8430090" cy="197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9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16" y="2967974"/>
              <a:ext cx="8223250" cy="100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1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46200"/>
            <a:ext cx="7772400" cy="5511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30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19200"/>
            <a:ext cx="9067800" cy="4635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02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61173" cy="45203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5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0" y="1447800"/>
            <a:ext cx="8839200" cy="1392919"/>
            <a:chOff x="139263" y="1411932"/>
            <a:chExt cx="8839200" cy="1392919"/>
          </a:xfrm>
        </p:grpSpPr>
        <p:sp>
          <p:nvSpPr>
            <p:cNvPr id="3" name="TextBox 4"/>
            <p:cNvSpPr txBox="1"/>
            <p:nvPr/>
          </p:nvSpPr>
          <p:spPr>
            <a:xfrm>
              <a:off x="139263" y="2096965"/>
              <a:ext cx="883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Numerical </a:t>
              </a:r>
              <a:r>
                <a:rPr lang="en-US" altLang="zh-CN" sz="2000" dirty="0" smtClean="0"/>
                <a:t>methods suffer various intractable troubles, which are mainly because that the Hilbert space grows </a:t>
              </a:r>
              <a:r>
                <a:rPr lang="en-US" altLang="zh-CN" sz="2000" b="1" dirty="0" smtClean="0"/>
                <a:t>exponentially</a:t>
              </a:r>
              <a:r>
                <a:rPr lang="en-US" altLang="zh-CN" sz="2000" dirty="0" smtClean="0"/>
                <a:t> with the size of the system.</a:t>
              </a:r>
            </a:p>
          </p:txBody>
        </p:sp>
        <p:grpSp>
          <p:nvGrpSpPr>
            <p:cNvPr id="4" name="组合 10"/>
            <p:cNvGrpSpPr/>
            <p:nvPr/>
          </p:nvGrpSpPr>
          <p:grpSpPr>
            <a:xfrm>
              <a:off x="533400" y="1411932"/>
              <a:ext cx="4723387" cy="545931"/>
              <a:chOff x="533400" y="1411932"/>
              <a:chExt cx="4723387" cy="545931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533400" y="1450032"/>
                <a:ext cx="25569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smtClean="0"/>
                  <a:t>1D Heisenberg model: </a:t>
                </a:r>
              </a:p>
            </p:txBody>
          </p:sp>
          <p:graphicFrame>
            <p:nvGraphicFramePr>
              <p:cNvPr id="6" name="对象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00085"/>
                  </p:ext>
                </p:extLst>
              </p:nvPr>
            </p:nvGraphicFramePr>
            <p:xfrm>
              <a:off x="3235325" y="1411932"/>
              <a:ext cx="2021462" cy="5459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Equation" r:id="rId3" imgW="1079280" imgH="291960" progId="Equation.DSMT4">
                      <p:embed/>
                    </p:oleObj>
                  </mc:Choice>
                  <mc:Fallback>
                    <p:oleObj name="Equation" r:id="rId3" imgW="1079280" imgH="2919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35325" y="1411932"/>
                            <a:ext cx="2021462" cy="5459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71573"/>
              </p:ext>
            </p:extLst>
          </p:nvPr>
        </p:nvGraphicFramePr>
        <p:xfrm>
          <a:off x="4648200" y="579508"/>
          <a:ext cx="2040089" cy="49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1041120" imgH="253800" progId="Equation.DSMT4">
                  <p:embed/>
                </p:oleObj>
              </mc:Choice>
              <mc:Fallback>
                <p:oleObj name="Equation" r:id="rId5" imgW="10411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79508"/>
                        <a:ext cx="2040089" cy="496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3"/>
          <p:cNvSpPr txBox="1"/>
          <p:nvPr/>
        </p:nvSpPr>
        <p:spPr>
          <a:xfrm>
            <a:off x="152400" y="616169"/>
            <a:ext cx="4565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Problems in Quantum Many-Body system:</a:t>
            </a:r>
            <a:endParaRPr lang="zh-CN" altLang="en-US" sz="2000" dirty="0"/>
          </a:p>
        </p:txBody>
      </p:sp>
      <p:grpSp>
        <p:nvGrpSpPr>
          <p:cNvPr id="10" name="组合 16"/>
          <p:cNvGrpSpPr/>
          <p:nvPr/>
        </p:nvGrpSpPr>
        <p:grpSpPr>
          <a:xfrm>
            <a:off x="804644" y="3072570"/>
            <a:ext cx="4863600" cy="674687"/>
            <a:chOff x="1536700" y="1166813"/>
            <a:chExt cx="6303963" cy="674687"/>
          </a:xfrm>
        </p:grpSpPr>
        <p:sp>
          <p:nvSpPr>
            <p:cNvPr id="11" name="Line 40"/>
            <p:cNvSpPr>
              <a:spLocks noChangeShapeType="1"/>
            </p:cNvSpPr>
            <p:nvPr/>
          </p:nvSpPr>
          <p:spPr bwMode="auto">
            <a:xfrm flipV="1">
              <a:off x="1592263" y="1493838"/>
              <a:ext cx="6248400" cy="15875"/>
            </a:xfrm>
            <a:prstGeom prst="line">
              <a:avLst/>
            </a:prstGeom>
            <a:noFill/>
            <a:ln w="19050" cap="sq">
              <a:solidFill>
                <a:srgbClr val="6633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39"/>
            <p:cNvSpPr>
              <a:spLocks noChangeShapeType="1"/>
            </p:cNvSpPr>
            <p:nvPr/>
          </p:nvSpPr>
          <p:spPr bwMode="auto">
            <a:xfrm rot="1275030" flipH="1">
              <a:off x="6557963" y="1176338"/>
              <a:ext cx="152400" cy="66357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37"/>
            <p:cNvSpPr>
              <a:spLocks noChangeShapeType="1"/>
            </p:cNvSpPr>
            <p:nvPr/>
          </p:nvSpPr>
          <p:spPr bwMode="auto">
            <a:xfrm rot="1275030" flipH="1">
              <a:off x="3886200" y="1231900"/>
              <a:ext cx="131763" cy="52387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34"/>
            <p:cNvSpPr>
              <a:spLocks noChangeShapeType="1"/>
            </p:cNvSpPr>
            <p:nvPr/>
          </p:nvSpPr>
          <p:spPr bwMode="auto">
            <a:xfrm rot="-1205912" flipH="1" flipV="1">
              <a:off x="3140075" y="1184275"/>
              <a:ext cx="73025" cy="5969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35"/>
            <p:cNvSpPr>
              <a:spLocks noChangeShapeType="1"/>
            </p:cNvSpPr>
            <p:nvPr/>
          </p:nvSpPr>
          <p:spPr bwMode="auto">
            <a:xfrm rot="-1205912" flipH="1" flipV="1">
              <a:off x="4699000" y="1222375"/>
              <a:ext cx="157163" cy="5461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36"/>
            <p:cNvSpPr>
              <a:spLocks noChangeShapeType="1"/>
            </p:cNvSpPr>
            <p:nvPr/>
          </p:nvSpPr>
          <p:spPr bwMode="auto">
            <a:xfrm rot="-1205912" flipH="1" flipV="1">
              <a:off x="7318375" y="1166813"/>
              <a:ext cx="73025" cy="67468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rot="-1205912" flipH="1" flipV="1">
              <a:off x="1601788" y="1208088"/>
              <a:ext cx="73025" cy="5969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rot="1275030" flipH="1">
              <a:off x="2332038" y="1225550"/>
              <a:ext cx="131762" cy="58737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1536700" y="1408113"/>
              <a:ext cx="198438" cy="1984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2001D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rgbClr val="008000"/>
                </a:solidFill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2298700" y="1408113"/>
              <a:ext cx="198438" cy="1984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2001D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090863" y="1403350"/>
              <a:ext cx="198437" cy="1984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2001D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graphicFrame>
          <p:nvGraphicFramePr>
            <p:cNvPr id="22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421603"/>
                </p:ext>
              </p:extLst>
            </p:nvPr>
          </p:nvGraphicFramePr>
          <p:xfrm>
            <a:off x="5099050" y="1296988"/>
            <a:ext cx="1143000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Equation" r:id="rId7" imgW="240986" imgH="88784" progId="Equation.3">
                    <p:embed/>
                  </p:oleObj>
                </mc:Choice>
                <mc:Fallback>
                  <p:oleObj name="Equation" r:id="rId7" imgW="240986" imgH="8878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9050" y="1296988"/>
                          <a:ext cx="1143000" cy="422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Oval 29"/>
            <p:cNvSpPr>
              <a:spLocks noChangeArrowheads="1"/>
            </p:cNvSpPr>
            <p:nvPr/>
          </p:nvSpPr>
          <p:spPr bwMode="auto">
            <a:xfrm>
              <a:off x="7261225" y="1403350"/>
              <a:ext cx="198438" cy="1984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2001D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24" name="Oval 30"/>
            <p:cNvSpPr>
              <a:spLocks noChangeArrowheads="1"/>
            </p:cNvSpPr>
            <p:nvPr/>
          </p:nvSpPr>
          <p:spPr bwMode="auto">
            <a:xfrm>
              <a:off x="3852863" y="1400175"/>
              <a:ext cx="198437" cy="1984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2001D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25" name="Oval 31"/>
            <p:cNvSpPr>
              <a:spLocks noChangeArrowheads="1"/>
            </p:cNvSpPr>
            <p:nvPr/>
          </p:nvSpPr>
          <p:spPr bwMode="auto">
            <a:xfrm>
              <a:off x="4660900" y="1400175"/>
              <a:ext cx="198438" cy="1984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2001D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6545263" y="1400175"/>
              <a:ext cx="198437" cy="1984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2001D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</p:grpSp>
      <p:grpSp>
        <p:nvGrpSpPr>
          <p:cNvPr id="27" name="组合 38"/>
          <p:cNvGrpSpPr/>
          <p:nvPr/>
        </p:nvGrpSpPr>
        <p:grpSpPr>
          <a:xfrm>
            <a:off x="3976459" y="4060582"/>
            <a:ext cx="4884801" cy="2659413"/>
            <a:chOff x="4232601" y="3496408"/>
            <a:chExt cx="4884801" cy="2659413"/>
          </a:xfrm>
        </p:grpSpPr>
        <p:sp>
          <p:nvSpPr>
            <p:cNvPr id="28" name="Rectangle 12"/>
            <p:cNvSpPr>
              <a:spLocks noChangeArrowheads="1"/>
            </p:cNvSpPr>
            <p:nvPr/>
          </p:nvSpPr>
          <p:spPr bwMode="auto">
            <a:xfrm>
              <a:off x="4232601" y="3496408"/>
              <a:ext cx="4884801" cy="2659413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# of </a:t>
              </a:r>
              <a:r>
                <a:rPr lang="en-US" altLang="zh-CN" sz="2000" b="1" dirty="0" smtClean="0">
                  <a:solidFill>
                    <a:schemeClr val="bg1"/>
                  </a:solidFill>
                </a:rPr>
                <a:t>Spin    #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of </a:t>
              </a:r>
              <a:r>
                <a:rPr lang="en-US" altLang="zh-CN" sz="2000" b="1" dirty="0" smtClean="0">
                  <a:solidFill>
                    <a:schemeClr val="bg1"/>
                  </a:solidFill>
                </a:rPr>
                <a:t>basis     Hilbert Space </a:t>
              </a:r>
              <a:r>
                <a:rPr lang="en-US" altLang="zh-CN" sz="2000" b="1" dirty="0" smtClean="0">
                  <a:solidFill>
                    <a:srgbClr val="FFFFFF"/>
                  </a:solidFill>
                </a:rPr>
                <a:t>Dims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altLang="zh-CN" sz="2000" dirty="0">
                  <a:solidFill>
                    <a:schemeClr val="bg1"/>
                  </a:solidFill>
                </a:rPr>
                <a:t>    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  1                                                 </a:t>
              </a:r>
              <a:r>
                <a:rPr lang="en-US" altLang="zh-CN" sz="2000" b="1" dirty="0" smtClean="0">
                  <a:solidFill>
                    <a:schemeClr val="bg1"/>
                  </a:solidFill>
                </a:rPr>
                <a:t>2</a:t>
              </a:r>
            </a:p>
            <a:p>
              <a:pPr>
                <a:lnSpc>
                  <a:spcPct val="90000"/>
                </a:lnSpc>
                <a:buNone/>
              </a:pPr>
              <a:r>
                <a:rPr lang="en-US" altLang="zh-CN" sz="2000" dirty="0" smtClean="0">
                  <a:solidFill>
                    <a:schemeClr val="bg1"/>
                  </a:solidFill>
                </a:rPr>
                <a:t>      2</a:t>
              </a:r>
              <a:r>
                <a:rPr lang="en-US" altLang="zh-CN" sz="2000" dirty="0">
                  <a:solidFill>
                    <a:schemeClr val="bg1"/>
                  </a:solidFill>
                </a:rPr>
                <a:t>			              </a:t>
              </a:r>
              <a:r>
                <a:rPr lang="en-US" altLang="zh-CN" sz="2000" b="1" dirty="0" smtClean="0">
                  <a:solidFill>
                    <a:schemeClr val="bg1"/>
                  </a:solidFill>
                </a:rPr>
                <a:t>2</a:t>
              </a:r>
              <a:r>
                <a:rPr lang="en-US" altLang="zh-CN" sz="2000" b="1" baseline="30000" dirty="0" smtClean="0">
                  <a:solidFill>
                    <a:schemeClr val="bg1"/>
                  </a:solidFill>
                </a:rPr>
                <a:t>2</a:t>
              </a:r>
            </a:p>
            <a:p>
              <a:pPr>
                <a:lnSpc>
                  <a:spcPct val="90000"/>
                </a:lnSpc>
                <a:buNone/>
              </a:pPr>
              <a:r>
                <a:rPr lang="en-US" altLang="zh-CN" sz="2000" b="1" baseline="30000" dirty="0">
                  <a:solidFill>
                    <a:schemeClr val="bg1"/>
                  </a:solidFill>
                </a:rPr>
                <a:t>    </a:t>
              </a:r>
              <a:r>
                <a:rPr lang="en-US" altLang="zh-CN" sz="2000" b="1" baseline="30000" dirty="0" smtClean="0">
                  <a:solidFill>
                    <a:schemeClr val="bg1"/>
                  </a:solidFill>
                </a:rPr>
                <a:t>   </a:t>
              </a:r>
              <a:r>
                <a:rPr lang="en-US" altLang="zh-CN" sz="2400" b="1" baseline="30000" dirty="0" smtClean="0">
                  <a:solidFill>
                    <a:schemeClr val="bg1"/>
                  </a:solidFill>
                </a:rPr>
                <a:t>…                    …                                      …</a:t>
              </a:r>
              <a:endParaRPr lang="en-US" altLang="zh-CN" sz="2400" b="1" baseline="30000" dirty="0">
                <a:solidFill>
                  <a:schemeClr val="bg1"/>
                </a:solidFill>
              </a:endParaRPr>
            </a:p>
            <a:p>
              <a:pPr>
                <a:lnSpc>
                  <a:spcPct val="90000"/>
                </a:lnSpc>
                <a:buNone/>
              </a:pPr>
              <a:r>
                <a:rPr lang="en-US" altLang="zh-CN" sz="2000" dirty="0" smtClean="0">
                  <a:solidFill>
                    <a:schemeClr val="bg1"/>
                  </a:solidFill>
                </a:rPr>
                <a:t>    16       		              </a:t>
              </a:r>
              <a:r>
                <a:rPr lang="en-US" altLang="zh-CN" sz="2000" b="1" dirty="0" smtClean="0">
                  <a:solidFill>
                    <a:schemeClr val="bg1"/>
                  </a:solidFill>
                </a:rPr>
                <a:t>2</a:t>
              </a:r>
              <a:r>
                <a:rPr lang="en-US" altLang="zh-CN" sz="2000" b="1" baseline="30000" dirty="0" smtClean="0">
                  <a:solidFill>
                    <a:schemeClr val="bg1"/>
                  </a:solidFill>
                </a:rPr>
                <a:t>16</a:t>
              </a:r>
            </a:p>
            <a:p>
              <a:pPr>
                <a:lnSpc>
                  <a:spcPct val="90000"/>
                </a:lnSpc>
                <a:buNone/>
              </a:pPr>
              <a:r>
                <a:rPr lang="en-US" altLang="zh-CN" sz="2400" b="1" baseline="30000" dirty="0" smtClean="0">
                  <a:solidFill>
                    <a:schemeClr val="bg1"/>
                  </a:solidFill>
                </a:rPr>
                <a:t>      …                    </a:t>
              </a:r>
              <a:r>
                <a:rPr lang="en-US" altLang="zh-CN" sz="2400" b="1" baseline="30000" dirty="0">
                  <a:solidFill>
                    <a:schemeClr val="bg1"/>
                  </a:solidFill>
                </a:rPr>
                <a:t>…                                  </a:t>
              </a:r>
              <a:r>
                <a:rPr lang="en-US" altLang="zh-CN" sz="2400" b="1" baseline="30000" dirty="0" smtClean="0">
                  <a:solidFill>
                    <a:schemeClr val="bg1"/>
                  </a:solidFill>
                </a:rPr>
                <a:t>    …</a:t>
              </a:r>
              <a:endParaRPr lang="en-US" altLang="zh-CN" sz="2000" b="1" baseline="300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90000"/>
                </a:lnSpc>
                <a:buNone/>
              </a:pPr>
              <a:r>
                <a:rPr lang="en-US" altLang="zh-CN" sz="2000" dirty="0" smtClean="0">
                  <a:solidFill>
                    <a:schemeClr val="bg1"/>
                  </a:solidFill>
                </a:rPr>
                <a:t>    32       </a:t>
              </a:r>
              <a:r>
                <a:rPr lang="en-US" altLang="zh-CN" sz="2000" dirty="0">
                  <a:solidFill>
                    <a:schemeClr val="bg1"/>
                  </a:solidFill>
                </a:rPr>
                <a:t>		         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     </a:t>
              </a:r>
              <a:r>
                <a:rPr lang="en-US" altLang="zh-CN" sz="2000" b="1" dirty="0" smtClean="0">
                  <a:solidFill>
                    <a:schemeClr val="bg1"/>
                  </a:solidFill>
                </a:rPr>
                <a:t>2</a:t>
              </a:r>
              <a:r>
                <a:rPr lang="en-US" altLang="zh-CN" sz="2000" b="1" baseline="30000" dirty="0" smtClean="0">
                  <a:solidFill>
                    <a:schemeClr val="bg1"/>
                  </a:solidFill>
                </a:rPr>
                <a:t>32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pPr>
                <a:lnSpc>
                  <a:spcPct val="90000"/>
                </a:lnSpc>
                <a:buNone/>
              </a:pPr>
              <a:r>
                <a:rPr lang="en-US" altLang="zh-CN" sz="2000" b="1" dirty="0" smtClean="0">
                  <a:solidFill>
                    <a:srgbClr val="FF0000"/>
                  </a:solidFill>
                </a:rPr>
                <a:t>L 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~ 10</a:t>
              </a:r>
              <a:r>
                <a:rPr lang="en-US" altLang="zh-CN" sz="2000" b="1" baseline="30000" dirty="0">
                  <a:solidFill>
                    <a:srgbClr val="FF0000"/>
                  </a:solidFill>
                </a:rPr>
                <a:t>23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                          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             </a:t>
              </a:r>
              <a:r>
                <a:rPr lang="en-US" altLang="zh-CN" sz="2000" b="1" dirty="0" err="1" smtClean="0">
                  <a:solidFill>
                    <a:srgbClr val="FF0000"/>
                  </a:solidFill>
                </a:rPr>
                <a:t>exp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(Lln2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)</a:t>
              </a:r>
              <a:endParaRPr lang="en-US" altLang="zh-CN" sz="2000" b="1" dirty="0" smtClean="0">
                <a:solidFill>
                  <a:schemeClr val="bg1"/>
                </a:solidFill>
              </a:endParaRPr>
            </a:p>
          </p:txBody>
        </p:sp>
        <p:graphicFrame>
          <p:nvGraphicFramePr>
            <p:cNvPr id="29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197897"/>
                </p:ext>
              </p:extLst>
            </p:nvPr>
          </p:nvGraphicFramePr>
          <p:xfrm>
            <a:off x="5605959" y="3777808"/>
            <a:ext cx="803454" cy="3430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Equation" r:id="rId9" imgW="469900" imgH="228600" progId="Equation.DSMT4">
                    <p:embed/>
                  </p:oleObj>
                </mc:Choice>
                <mc:Fallback>
                  <p:oleObj name="Equation" r:id="rId9" imgW="4699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05959" y="3777808"/>
                          <a:ext cx="803454" cy="3430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582193"/>
                </p:ext>
              </p:extLst>
            </p:nvPr>
          </p:nvGraphicFramePr>
          <p:xfrm>
            <a:off x="5342565" y="4101246"/>
            <a:ext cx="1397000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Equation" r:id="rId11" imgW="990360" imgH="393480" progId="Equation.DSMT4">
                    <p:embed/>
                  </p:oleObj>
                </mc:Choice>
                <mc:Fallback>
                  <p:oleObj name="Equation" r:id="rId11" imgW="99036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2565" y="4101246"/>
                          <a:ext cx="1397000" cy="485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9132068"/>
                </p:ext>
              </p:extLst>
            </p:nvPr>
          </p:nvGraphicFramePr>
          <p:xfrm>
            <a:off x="5327060" y="4681408"/>
            <a:ext cx="1433512" cy="484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Equation" r:id="rId13" imgW="1015920" imgH="393480" progId="Equation.DSMT4">
                    <p:embed/>
                  </p:oleObj>
                </mc:Choice>
                <mc:Fallback>
                  <p:oleObj name="Equation" r:id="rId13" imgW="101592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7060" y="4681408"/>
                          <a:ext cx="1433512" cy="484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1574161"/>
                </p:ext>
              </p:extLst>
            </p:nvPr>
          </p:nvGraphicFramePr>
          <p:xfrm>
            <a:off x="5327060" y="5307808"/>
            <a:ext cx="1433512" cy="484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Equation" r:id="rId15" imgW="1015920" imgH="393480" progId="Equation.DSMT4">
                    <p:embed/>
                  </p:oleObj>
                </mc:Choice>
                <mc:Fallback>
                  <p:oleObj name="Equation" r:id="rId15" imgW="101592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7060" y="5307808"/>
                          <a:ext cx="1433512" cy="484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Rectangle 8"/>
          <p:cNvSpPr txBox="1">
            <a:spLocks noChangeArrowheads="1"/>
          </p:cNvSpPr>
          <p:nvPr/>
        </p:nvSpPr>
        <p:spPr>
          <a:xfrm>
            <a:off x="435579" y="4627395"/>
            <a:ext cx="3139289" cy="416162"/>
          </a:xfrm>
          <a:prstGeom prst="rect">
            <a:avLst/>
          </a:prstGeom>
          <a:solidFill>
            <a:srgbClr val="CCECFF"/>
          </a:solidFill>
          <a:ln w="25400">
            <a:solidFill>
              <a:srgbClr val="000080"/>
            </a:solidFill>
            <a:miter lim="800000"/>
            <a:headEnd/>
            <a:tailEnd/>
          </a:ln>
        </p:spPr>
        <p:txBody>
          <a:bodyPr vert="horz" lIns="91420" tIns="45711" rIns="91420" bIns="45711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Exponential Wall Problem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5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000" y="1295400"/>
            <a:ext cx="868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一旦我们得到了超块哈密顿量的矩阵表示，通过调用标准的对角化方法便可求得超块的基态能量和基态波函数。鉴于超块的尺寸会随着格点数目的增大而以指数的形式急剧增加，且超块的哈密顿量是稀疏矩阵。这里比较推崇的用来求解大型稀疏矩阵本征值的方法是</a:t>
            </a:r>
            <a:r>
              <a:rPr lang="en-US" altLang="zh-CN" sz="2000" b="1" dirty="0" err="1">
                <a:solidFill>
                  <a:srgbClr val="FF0000"/>
                </a:solidFill>
              </a:rPr>
              <a:t>Lanczos</a:t>
            </a:r>
            <a:r>
              <a:rPr lang="zh-CN" altLang="zh-CN" sz="2000" b="1" dirty="0"/>
              <a:t>方法</a:t>
            </a:r>
            <a:r>
              <a:rPr lang="zh-CN" altLang="zh-CN" sz="2000" dirty="0"/>
              <a:t>和</a:t>
            </a:r>
            <a:r>
              <a:rPr lang="en-US" altLang="zh-CN" sz="2000" b="1" dirty="0">
                <a:solidFill>
                  <a:srgbClr val="FF0000"/>
                </a:solidFill>
              </a:rPr>
              <a:t>Davidson/</a:t>
            </a:r>
            <a:r>
              <a:rPr lang="en-US" altLang="zh-CN" sz="2000" b="1" dirty="0" err="1">
                <a:solidFill>
                  <a:srgbClr val="FF0000"/>
                </a:solidFill>
              </a:rPr>
              <a:t>Arnoldi</a:t>
            </a:r>
            <a:r>
              <a:rPr lang="zh-CN" altLang="zh-CN" sz="2000" b="1" dirty="0"/>
              <a:t>方法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</p:txBody>
      </p:sp>
      <p:sp>
        <p:nvSpPr>
          <p:cNvPr id="7" name="矩形 6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966781"/>
            <a:ext cx="4897316" cy="38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360000" y="2618839"/>
            <a:ext cx="868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 smtClean="0"/>
              <a:t>本世纪初</a:t>
            </a:r>
            <a:r>
              <a:rPr lang="en-US" altLang="zh-CN" sz="2000" dirty="0"/>
              <a:t>G. Golub</a:t>
            </a:r>
            <a:r>
              <a:rPr lang="zh-CN" altLang="zh-CN" sz="2000" dirty="0"/>
              <a:t>和</a:t>
            </a:r>
            <a:r>
              <a:rPr lang="en-US" altLang="zh-CN" sz="2000" dirty="0"/>
              <a:t>Q. Ye</a:t>
            </a:r>
            <a:r>
              <a:rPr lang="zh-CN" altLang="zh-CN" sz="2000" dirty="0"/>
              <a:t>等人在这两种方法的基础上发展出了一个新的</a:t>
            </a:r>
            <a:r>
              <a:rPr lang="en-US" altLang="zh-CN" sz="2000" dirty="0" err="1"/>
              <a:t>Krylov</a:t>
            </a:r>
            <a:r>
              <a:rPr lang="zh-CN" altLang="zh-CN" sz="2000" dirty="0"/>
              <a:t>子空间射影方法，它可以非常高效地求解广义本征值问题，这种被称为</a:t>
            </a:r>
            <a:r>
              <a:rPr lang="en-US" altLang="zh-CN" sz="2000" dirty="0"/>
              <a:t>inverse free preconditioned</a:t>
            </a:r>
            <a:r>
              <a:rPr lang="zh-CN" altLang="zh-CN" sz="2000" dirty="0"/>
              <a:t>方法已经被置入</a:t>
            </a:r>
            <a:r>
              <a:rPr lang="en-US" altLang="zh-CN" sz="2000" dirty="0"/>
              <a:t>MATLAB</a:t>
            </a:r>
            <a:r>
              <a:rPr lang="zh-CN" altLang="zh-CN" sz="2000" dirty="0"/>
              <a:t>作为</a:t>
            </a:r>
            <a:r>
              <a:rPr lang="en-US" altLang="zh-CN" sz="2000" b="1" dirty="0" err="1">
                <a:solidFill>
                  <a:srgbClr val="92D050"/>
                </a:solidFill>
              </a:rPr>
              <a:t>eigifp</a:t>
            </a:r>
            <a:r>
              <a:rPr lang="zh-CN" altLang="zh-CN" sz="2000" b="1" dirty="0">
                <a:solidFill>
                  <a:srgbClr val="92D050"/>
                </a:solidFill>
              </a:rPr>
              <a:t>函数</a:t>
            </a:r>
            <a:r>
              <a:rPr lang="zh-CN" altLang="zh-CN" sz="2000" dirty="0"/>
              <a:t>直接调用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zh-CN" sz="2000" dirty="0" smtClean="0"/>
              <a:t>运用</a:t>
            </a:r>
            <a:r>
              <a:rPr lang="zh-CN" altLang="zh-CN" sz="2000" dirty="0"/>
              <a:t>函数</a:t>
            </a:r>
            <a:r>
              <a:rPr lang="en-US" altLang="zh-CN" sz="2000" dirty="0" err="1"/>
              <a:t>eigifp</a:t>
            </a:r>
            <a:r>
              <a:rPr lang="zh-CN" altLang="zh-CN" sz="2000" dirty="0"/>
              <a:t>可知超块哈密顿量的最小本征值和本征矢为</a:t>
            </a:r>
            <a:endParaRPr lang="zh-CN" altLang="en-US" sz="20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39" y="3942278"/>
            <a:ext cx="8315141" cy="272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5" y="1014009"/>
            <a:ext cx="5202115" cy="6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317464"/>
            <a:ext cx="8704666" cy="401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0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244600"/>
            <a:ext cx="8737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75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2.4.  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5" y="1014009"/>
            <a:ext cx="5202115" cy="6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3" y="1320396"/>
            <a:ext cx="87344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34" y="762000"/>
            <a:ext cx="4241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3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2.4.  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5" y="1014009"/>
            <a:ext cx="5202115" cy="6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4" y="1317465"/>
            <a:ext cx="86582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5345196"/>
            <a:ext cx="4546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2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660400"/>
            <a:ext cx="43942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2.4.  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6" y="979768"/>
            <a:ext cx="7753350" cy="281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6" y="3836041"/>
            <a:ext cx="3112477" cy="293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68" y="3726353"/>
            <a:ext cx="3236840" cy="308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722" y="2240381"/>
            <a:ext cx="43688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2.4.  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第二次迭代步骤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6" y="1089501"/>
            <a:ext cx="8839200" cy="535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 descr="“einstein and Brownian motion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10" descr="“einstein and Brownian motion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2" descr="“einstein and Brownian motion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14" descr="“einstein and Brownian motion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311062"/>
              </p:ext>
            </p:extLst>
          </p:nvPr>
        </p:nvGraphicFramePr>
        <p:xfrm>
          <a:off x="85072" y="3667376"/>
          <a:ext cx="223361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5" name="Equation" r:id="rId3" imgW="1104840" imgH="253800" progId="Equation.DSMT4">
                  <p:embed/>
                </p:oleObj>
              </mc:Choice>
              <mc:Fallback>
                <p:oleObj name="Equation" r:id="rId3" imgW="11048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72" y="3667376"/>
                        <a:ext cx="2233613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231741"/>
              </p:ext>
            </p:extLst>
          </p:nvPr>
        </p:nvGraphicFramePr>
        <p:xfrm>
          <a:off x="2285984" y="3712316"/>
          <a:ext cx="14890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6" name="Equation" r:id="rId5" imgW="736560" imgH="241200" progId="Equation.DSMT4">
                  <p:embed/>
                </p:oleObj>
              </mc:Choice>
              <mc:Fallback>
                <p:oleObj name="Equation" r:id="rId5" imgW="736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3712316"/>
                        <a:ext cx="148907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67518"/>
              </p:ext>
            </p:extLst>
          </p:nvPr>
        </p:nvGraphicFramePr>
        <p:xfrm>
          <a:off x="1884359" y="4212382"/>
          <a:ext cx="2259013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7" name="Equation" r:id="rId7" imgW="1117440" imgH="253800" progId="Equation.DSMT4">
                  <p:embed/>
                </p:oleObj>
              </mc:Choice>
              <mc:Fallback>
                <p:oleObj name="Equation" r:id="rId7" imgW="1117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59" y="4212382"/>
                        <a:ext cx="2259013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images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64" y="1913844"/>
            <a:ext cx="2619375" cy="1743075"/>
          </a:xfrm>
          <a:prstGeom prst="rect">
            <a:avLst/>
          </a:prstGeom>
        </p:spPr>
      </p:pic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287723"/>
              </p:ext>
            </p:extLst>
          </p:nvPr>
        </p:nvGraphicFramePr>
        <p:xfrm>
          <a:off x="2185214" y="4680000"/>
          <a:ext cx="17208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8" name="Equation" r:id="rId10" imgW="850680" imgH="203040" progId="Equation.DSMT4">
                  <p:embed/>
                </p:oleObj>
              </mc:Choice>
              <mc:Fallback>
                <p:oleObj name="Equation" r:id="rId10" imgW="850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214" y="4680000"/>
                        <a:ext cx="17208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276123"/>
              </p:ext>
            </p:extLst>
          </p:nvPr>
        </p:nvGraphicFramePr>
        <p:xfrm>
          <a:off x="38100" y="4252073"/>
          <a:ext cx="17462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9" name="Equation" r:id="rId12" imgW="863280" imgH="228600" progId="Equation.DSMT4">
                  <p:embed/>
                </p:oleObj>
              </mc:Choice>
              <mc:Fallback>
                <p:oleObj name="Equation" r:id="rId12" imgW="863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" y="4252073"/>
                        <a:ext cx="17462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5140800"/>
            <a:ext cx="21852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mic Sans MS" pitchFamily="66" charset="0"/>
                <a:ea typeface="隶书" pitchFamily="49" charset="-122"/>
              </a:rPr>
              <a:t>Computation cost:</a:t>
            </a:r>
            <a:endParaRPr lang="en-US" altLang="zh-CN" b="1" dirty="0">
              <a:latin typeface="Comic Sans MS" pitchFamily="66" charset="0"/>
              <a:ea typeface="隶书" pitchFamily="49" charset="-122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-32" y="4680000"/>
            <a:ext cx="22958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mic Sans MS" pitchFamily="66" charset="0"/>
                <a:ea typeface="隶书" pitchFamily="49" charset="-122"/>
              </a:rPr>
              <a:t>Hilbert space Dim:</a:t>
            </a:r>
            <a:endParaRPr lang="en-US" altLang="zh-CN" b="1" dirty="0">
              <a:latin typeface="Comic Sans MS" pitchFamily="66" charset="0"/>
              <a:ea typeface="隶书" pitchFamily="49" charset="-122"/>
            </a:endParaRP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770329"/>
              </p:ext>
            </p:extLst>
          </p:nvPr>
        </p:nvGraphicFramePr>
        <p:xfrm>
          <a:off x="2185214" y="5106704"/>
          <a:ext cx="128428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0" name="Equation" r:id="rId14" imgW="634680" imgH="203040" progId="Equation.DSMT4">
                  <p:embed/>
                </p:oleObj>
              </mc:Choice>
              <mc:Fallback>
                <p:oleObj name="Equation" r:id="rId14" imgW="634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214" y="5106704"/>
                        <a:ext cx="128428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25393" y="1452179"/>
            <a:ext cx="423224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Comic Sans MS" pitchFamily="66" charset="0"/>
                <a:ea typeface="隶书" pitchFamily="49" charset="-122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Comic Sans MS" pitchFamily="66" charset="0"/>
                <a:ea typeface="隶书" pitchFamily="49" charset="-122"/>
              </a:rPr>
              <a:t>Exact diagonalization (ED)</a:t>
            </a:r>
            <a:endParaRPr lang="en-US" altLang="zh-CN" sz="2400" b="1" dirty="0">
              <a:solidFill>
                <a:srgbClr val="00B0F0"/>
              </a:solidFill>
              <a:latin typeface="Comic Sans MS" pitchFamily="66" charset="0"/>
              <a:ea typeface="隶书" pitchFamily="49" charset="-122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93661" y="5724000"/>
            <a:ext cx="214314" cy="214314"/>
          </a:xfrm>
          <a:prstGeom prst="rect">
            <a:avLst/>
          </a:prstGeom>
          <a:solidFill>
            <a:srgbClr val="00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187874" y="5577527"/>
            <a:ext cx="16786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Comic Sans MS" pitchFamily="66" charset="0"/>
                <a:ea typeface="隶书" pitchFamily="49" charset="-122"/>
              </a:rPr>
              <a:t> </a:t>
            </a:r>
            <a:r>
              <a:rPr lang="en-US" altLang="zh-CN" b="1" dirty="0" err="1" smtClean="0">
                <a:solidFill>
                  <a:srgbClr val="00B050"/>
                </a:solidFill>
                <a:latin typeface="Comic Sans MS" pitchFamily="66" charset="0"/>
                <a:ea typeface="隶书" pitchFamily="49" charset="-122"/>
              </a:rPr>
              <a:t>Advt</a:t>
            </a:r>
            <a:r>
              <a:rPr lang="en-US" altLang="zh-CN" b="1" dirty="0" smtClean="0">
                <a:solidFill>
                  <a:srgbClr val="00B050"/>
                </a:solidFill>
                <a:latin typeface="Comic Sans MS" pitchFamily="66" charset="0"/>
                <a:ea typeface="隶书" pitchFamily="49" charset="-122"/>
              </a:rPr>
              <a:t>: Exact</a:t>
            </a:r>
            <a:endParaRPr lang="en-US" altLang="zh-CN" b="1" dirty="0">
              <a:solidFill>
                <a:srgbClr val="00B050"/>
              </a:solidFill>
              <a:latin typeface="Comic Sans MS" pitchFamily="66" charset="0"/>
              <a:ea typeface="隶书" pitchFamily="49" charset="-122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05352" y="6210355"/>
            <a:ext cx="214314" cy="214314"/>
          </a:xfrm>
          <a:prstGeom prst="rect">
            <a:avLst/>
          </a:prstGeom>
          <a:solidFill>
            <a:srgbClr val="00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76151" y="6080958"/>
            <a:ext cx="30780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Comic Sans MS" pitchFamily="66" charset="0"/>
                <a:ea typeface="隶书" pitchFamily="49" charset="-122"/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  <a:latin typeface="Comic Sans MS" pitchFamily="66" charset="0"/>
                <a:ea typeface="隶书" pitchFamily="49" charset="-122"/>
              </a:rPr>
              <a:t>disAdvt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ea typeface="隶书" pitchFamily="49" charset="-122"/>
              </a:rPr>
              <a:t>: small size L&lt;48</a:t>
            </a:r>
            <a:endParaRPr lang="en-US" altLang="zh-CN" b="1" dirty="0">
              <a:solidFill>
                <a:srgbClr val="FF0000"/>
              </a:solidFill>
              <a:latin typeface="Comic Sans MS" pitchFamily="66" charset="0"/>
              <a:ea typeface="隶书" pitchFamily="49" charset="-122"/>
            </a:endParaRPr>
          </a:p>
        </p:txBody>
      </p:sp>
      <p:pic>
        <p:nvPicPr>
          <p:cNvPr id="20" name="图片 19" descr="index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0295" y="5540657"/>
            <a:ext cx="616609" cy="576529"/>
          </a:xfrm>
          <a:prstGeom prst="rect">
            <a:avLst/>
          </a:prstGeom>
        </p:spPr>
      </p:pic>
      <p:pic>
        <p:nvPicPr>
          <p:cNvPr id="21" name="图片 20" descr="index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9358" y="6080959"/>
            <a:ext cx="677701" cy="677701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 flipH="1">
            <a:off x="4285454" y="1525251"/>
            <a:ext cx="51166" cy="52334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4271768" y="1457196"/>
            <a:ext cx="43813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Comic Sans MS" pitchFamily="66" charset="0"/>
                <a:ea typeface="隶书" pitchFamily="49" charset="-122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Comic Sans MS" pitchFamily="66" charset="0"/>
                <a:ea typeface="隶书" pitchFamily="49" charset="-122"/>
              </a:rPr>
              <a:t>Density-matrix RG (DMRG)</a:t>
            </a:r>
            <a:endParaRPr lang="en-US" altLang="zh-CN" sz="2400" b="1" dirty="0">
              <a:solidFill>
                <a:srgbClr val="00B0F0"/>
              </a:solidFill>
              <a:latin typeface="Comic Sans MS" pitchFamily="66" charset="0"/>
              <a:ea typeface="隶书" pitchFamily="49" charset="-122"/>
            </a:endParaRPr>
          </a:p>
        </p:txBody>
      </p:sp>
      <p:graphicFrame>
        <p:nvGraphicFramePr>
          <p:cNvPr id="2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238835"/>
              </p:ext>
            </p:extLst>
          </p:nvPr>
        </p:nvGraphicFramePr>
        <p:xfrm>
          <a:off x="4423544" y="2501993"/>
          <a:ext cx="31591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1" name="Equation" r:id="rId18" imgW="1562040" imgH="355320" progId="Equation.DSMT4">
                  <p:embed/>
                </p:oleObj>
              </mc:Choice>
              <mc:Fallback>
                <p:oleObj name="Equation" r:id="rId18" imgW="156204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3544" y="2501993"/>
                        <a:ext cx="31591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89517"/>
              </p:ext>
            </p:extLst>
          </p:nvPr>
        </p:nvGraphicFramePr>
        <p:xfrm>
          <a:off x="5526088" y="3505200"/>
          <a:ext cx="3030537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2" name="Equation" r:id="rId20" imgW="1498320" imgH="253800" progId="Equation.DSMT4">
                  <p:embed/>
                </p:oleObj>
              </mc:Choice>
              <mc:Fallback>
                <p:oleObj name="Equation" r:id="rId20" imgW="14983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88" y="3505200"/>
                        <a:ext cx="3030537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4390623" y="3165231"/>
            <a:ext cx="26629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mic Sans MS" pitchFamily="66" charset="0"/>
                <a:ea typeface="隶书" pitchFamily="49" charset="-122"/>
              </a:rPr>
              <a:t>Matrix product state:</a:t>
            </a:r>
            <a:endParaRPr lang="en-US" altLang="zh-CN" b="1" dirty="0">
              <a:latin typeface="Comic Sans MS" pitchFamily="66" charset="0"/>
              <a:ea typeface="隶书" pitchFamily="49" charset="-122"/>
            </a:endParaRPr>
          </a:p>
        </p:txBody>
      </p:sp>
      <p:graphicFrame>
        <p:nvGraphicFramePr>
          <p:cNvPr id="2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79693"/>
              </p:ext>
            </p:extLst>
          </p:nvPr>
        </p:nvGraphicFramePr>
        <p:xfrm>
          <a:off x="4451244" y="4114800"/>
          <a:ext cx="22352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3" name="Equation" r:id="rId22" imgW="1104840" imgH="228600" progId="Equation.DSMT4">
                  <p:embed/>
                </p:oleObj>
              </mc:Choice>
              <mc:Fallback>
                <p:oleObj name="Equation" r:id="rId22" imgW="1104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244" y="4114800"/>
                        <a:ext cx="22352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212843"/>
              </p:ext>
            </p:extLst>
          </p:nvPr>
        </p:nvGraphicFramePr>
        <p:xfrm>
          <a:off x="6608758" y="5076000"/>
          <a:ext cx="21812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4" name="Equation" r:id="rId24" imgW="1079280" imgH="241200" progId="Equation.DSMT4">
                  <p:embed/>
                </p:oleObj>
              </mc:Choice>
              <mc:Fallback>
                <p:oleObj name="Equation" r:id="rId24" imgW="1079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8758" y="5076000"/>
                        <a:ext cx="21812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4395600" y="5701202"/>
            <a:ext cx="214314" cy="214314"/>
          </a:xfrm>
          <a:prstGeom prst="rect">
            <a:avLst/>
          </a:prstGeom>
          <a:solidFill>
            <a:srgbClr val="00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/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4626107" y="5607801"/>
            <a:ext cx="3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 err="1" smtClean="0">
                <a:solidFill>
                  <a:srgbClr val="00B050"/>
                </a:solidFill>
                <a:latin typeface="Comic Sans MS" pitchFamily="66" charset="0"/>
                <a:ea typeface="隶书" pitchFamily="49" charset="-122"/>
              </a:rPr>
              <a:t>Advt</a:t>
            </a:r>
            <a:r>
              <a:rPr lang="en-US" altLang="zh-CN" b="1" dirty="0" smtClean="0">
                <a:solidFill>
                  <a:srgbClr val="00B050"/>
                </a:solidFill>
                <a:latin typeface="Comic Sans MS" pitchFamily="66" charset="0"/>
                <a:ea typeface="隶书" pitchFamily="49" charset="-122"/>
              </a:rPr>
              <a:t>: Numerical exact in 1D.</a:t>
            </a:r>
            <a:endParaRPr lang="en-US" altLang="zh-CN" b="1" dirty="0">
              <a:solidFill>
                <a:srgbClr val="00B050"/>
              </a:solidFill>
              <a:latin typeface="Comic Sans MS" pitchFamily="66" charset="0"/>
              <a:ea typeface="隶书" pitchFamily="49" charset="-122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4400069" y="6220710"/>
            <a:ext cx="214314" cy="214314"/>
          </a:xfrm>
          <a:prstGeom prst="rect">
            <a:avLst/>
          </a:prstGeom>
          <a:solidFill>
            <a:srgbClr val="00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0"/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4626107" y="6143201"/>
            <a:ext cx="29294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  <a:latin typeface="Comic Sans MS" pitchFamily="66" charset="0"/>
                <a:ea typeface="隶书" pitchFamily="49" charset="-122"/>
              </a:rPr>
              <a:t>disAdvt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ea typeface="隶书" pitchFamily="49" charset="-122"/>
              </a:rPr>
              <a:t>: 2D challenging</a:t>
            </a:r>
            <a:endParaRPr lang="en-US" altLang="zh-CN" b="1" dirty="0">
              <a:solidFill>
                <a:srgbClr val="FF0000"/>
              </a:solidFill>
              <a:latin typeface="Comic Sans MS" pitchFamily="66" charset="0"/>
              <a:ea typeface="隶书" pitchFamily="49" charset="-122"/>
            </a:endParaRPr>
          </a:p>
        </p:txBody>
      </p:sp>
      <p:pic>
        <p:nvPicPr>
          <p:cNvPr id="34" name="图片 33" descr="index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9725" y="5437683"/>
            <a:ext cx="726741" cy="679503"/>
          </a:xfrm>
          <a:prstGeom prst="rect">
            <a:avLst/>
          </a:prstGeom>
        </p:spPr>
      </p:pic>
      <p:pic>
        <p:nvPicPr>
          <p:cNvPr id="35" name="图片 34" descr="index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35666" y="6122861"/>
            <a:ext cx="666349" cy="666349"/>
          </a:xfrm>
          <a:prstGeom prst="rect">
            <a:avLst/>
          </a:prstGeom>
        </p:spPr>
      </p:pic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4390623" y="5140800"/>
            <a:ext cx="21852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mic Sans MS" pitchFamily="66" charset="0"/>
                <a:ea typeface="隶书" pitchFamily="49" charset="-122"/>
              </a:rPr>
              <a:t>Computation cost:</a:t>
            </a:r>
            <a:endParaRPr lang="en-US" altLang="zh-CN" b="1" dirty="0">
              <a:latin typeface="Comic Sans MS" pitchFamily="66" charset="0"/>
              <a:ea typeface="隶书" pitchFamily="49" charset="-122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16" y="2001007"/>
            <a:ext cx="4308484" cy="5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8"/>
          <p:cNvSpPr>
            <a:spLocks noChangeArrowheads="1"/>
          </p:cNvSpPr>
          <p:nvPr/>
        </p:nvSpPr>
        <p:spPr bwMode="auto">
          <a:xfrm>
            <a:off x="4390623" y="4657989"/>
            <a:ext cx="22958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mic Sans MS" pitchFamily="66" charset="0"/>
                <a:ea typeface="隶书" pitchFamily="49" charset="-122"/>
              </a:rPr>
              <a:t>Hilbert space Dim:</a:t>
            </a:r>
            <a:endParaRPr lang="en-US" altLang="zh-CN" b="1" dirty="0">
              <a:latin typeface="Comic Sans MS" pitchFamily="66" charset="0"/>
              <a:ea typeface="隶书" pitchFamily="49" charset="-122"/>
            </a:endParaRP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35052"/>
              </p:ext>
            </p:extLst>
          </p:nvPr>
        </p:nvGraphicFramePr>
        <p:xfrm>
          <a:off x="6633309" y="4653136"/>
          <a:ext cx="13858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5" name="Equation" r:id="rId27" imgW="685800" imgH="228600" progId="Equation.DSMT4">
                  <p:embed/>
                </p:oleObj>
              </mc:Choice>
              <mc:Fallback>
                <p:oleObj name="Equation" r:id="rId27" imgW="6858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3309" y="4653136"/>
                        <a:ext cx="138588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251460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7" name="文本框 8"/>
          <p:cNvSpPr txBox="1"/>
          <p:nvPr/>
        </p:nvSpPr>
        <p:spPr>
          <a:xfrm>
            <a:off x="1831033" y="657584"/>
            <a:ext cx="7170982" cy="646331"/>
          </a:xfrm>
          <a:prstGeom prst="rect">
            <a:avLst/>
          </a:prstGeom>
          <a:solidFill>
            <a:srgbClr val="0000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把</a:t>
            </a:r>
            <a:r>
              <a:rPr lang="zh-CN" altLang="en-US" b="1" dirty="0" smtClean="0">
                <a:solidFill>
                  <a:srgbClr val="FFFF00"/>
                </a:solidFill>
              </a:rPr>
              <a:t>指数增长的问题</a:t>
            </a:r>
            <a:r>
              <a:rPr lang="zh-CN" altLang="en-US" b="1" dirty="0" smtClean="0">
                <a:solidFill>
                  <a:schemeClr val="bg1"/>
                </a:solidFill>
              </a:rPr>
              <a:t>转化成</a:t>
            </a:r>
            <a:r>
              <a:rPr lang="zh-CN" altLang="en-US" b="1" dirty="0" smtClean="0">
                <a:solidFill>
                  <a:srgbClr val="FFFF00"/>
                </a:solidFill>
              </a:rPr>
              <a:t>线性增长的问题</a:t>
            </a:r>
            <a:endParaRPr lang="en-US" altLang="zh-CN" b="1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Non-polynomial 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en-US" altLang="zh-CN" b="1" dirty="0" smtClean="0">
                <a:solidFill>
                  <a:schemeClr val="bg1"/>
                </a:solidFill>
              </a:rPr>
              <a:t>NP</a:t>
            </a:r>
            <a:r>
              <a:rPr lang="zh-CN" altLang="en-US" b="1" dirty="0" smtClean="0">
                <a:solidFill>
                  <a:schemeClr val="bg1"/>
                </a:solidFill>
              </a:rPr>
              <a:t>）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sym typeface="Symbol" panose="05050102010706020507" pitchFamily="18" charset="2"/>
              </a:rPr>
              <a:t> Polynomial problem</a:t>
            </a:r>
          </a:p>
        </p:txBody>
      </p:sp>
      <p:sp>
        <p:nvSpPr>
          <p:cNvPr id="48" name="文本框 8"/>
          <p:cNvSpPr txBox="1"/>
          <p:nvPr/>
        </p:nvSpPr>
        <p:spPr>
          <a:xfrm>
            <a:off x="176151" y="657585"/>
            <a:ext cx="151526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sym typeface="Symbol" panose="05050102010706020507" pitchFamily="18" charset="2"/>
              </a:rPr>
              <a:t>From ED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sym typeface="Symbol" panose="05050102010706020507" pitchFamily="18" charset="2"/>
              </a:rPr>
              <a:t>To DMRG</a:t>
            </a:r>
          </a:p>
        </p:txBody>
      </p:sp>
      <p:sp>
        <p:nvSpPr>
          <p:cNvPr id="50" name="矩形 49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Short Introduction to DMRG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992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2.4.  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第二次迭代步骤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404" y="1107831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CN" sz="2000" dirty="0"/>
              <a:t>在</a:t>
            </a:r>
            <a:r>
              <a:rPr lang="zh-CN" altLang="zh-CN" sz="2000" b="1" dirty="0">
                <a:solidFill>
                  <a:srgbClr val="92D050"/>
                </a:solidFill>
              </a:rPr>
              <a:t>没有</a:t>
            </a:r>
            <a:r>
              <a:rPr lang="zh-CN" altLang="zh-CN" sz="2000" dirty="0"/>
              <a:t>截断的情况下，超块的哈密顿量是</a:t>
            </a:r>
            <a:r>
              <a:rPr lang="en-US" altLang="zh-CN" sz="2000" dirty="0"/>
              <a:t>64</a:t>
            </a:r>
            <a:r>
              <a:rPr lang="zh-CN" altLang="zh-CN" sz="2000" dirty="0"/>
              <a:t>×</a:t>
            </a:r>
            <a:r>
              <a:rPr lang="en-US" altLang="zh-CN" sz="2000" dirty="0"/>
              <a:t>64</a:t>
            </a:r>
            <a:r>
              <a:rPr lang="zh-CN" altLang="zh-CN" sz="2000" dirty="0"/>
              <a:t>的矩阵，此时超块的基态能为</a:t>
            </a:r>
            <a:r>
              <a:rPr lang="en-US" altLang="zh-CN" sz="2000" dirty="0"/>
              <a:t>-2.4936</a:t>
            </a:r>
            <a:r>
              <a:rPr lang="zh-CN" altLang="zh-CN" sz="2000" dirty="0"/>
              <a:t>。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CN" sz="2000" dirty="0" smtClean="0"/>
              <a:t>在</a:t>
            </a:r>
            <a:r>
              <a:rPr lang="en-US" altLang="zh-CN" sz="2000" dirty="0" smtClean="0"/>
              <a:t>   </a:t>
            </a:r>
            <a:r>
              <a:rPr lang="zh-CN" altLang="zh-CN" sz="2000" b="1" dirty="0" smtClean="0">
                <a:solidFill>
                  <a:srgbClr val="92D050"/>
                </a:solidFill>
              </a:rPr>
              <a:t>有</a:t>
            </a:r>
            <a:r>
              <a:rPr lang="en-US" altLang="zh-CN" sz="2000" dirty="0" smtClean="0"/>
              <a:t>  </a:t>
            </a:r>
            <a:r>
              <a:rPr lang="zh-CN" altLang="zh-CN" sz="2000" dirty="0" smtClean="0"/>
              <a:t>截断</a:t>
            </a:r>
            <a:r>
              <a:rPr lang="zh-CN" altLang="zh-CN" sz="2000" dirty="0"/>
              <a:t>的情况下，超块的哈密顿量是</a:t>
            </a:r>
            <a:r>
              <a:rPr lang="en-US" altLang="zh-CN" sz="2000" dirty="0"/>
              <a:t>16</a:t>
            </a:r>
            <a:r>
              <a:rPr lang="zh-CN" altLang="zh-CN" sz="2000" dirty="0"/>
              <a:t>×</a:t>
            </a:r>
            <a:r>
              <a:rPr lang="en-US" altLang="zh-CN" sz="2000" dirty="0"/>
              <a:t>16</a:t>
            </a:r>
            <a:r>
              <a:rPr lang="zh-CN" altLang="zh-CN" sz="2000" dirty="0"/>
              <a:t>的矩阵</a:t>
            </a:r>
            <a:r>
              <a:rPr lang="zh-CN" altLang="zh-CN" sz="2000" dirty="0" smtClean="0"/>
              <a:t>，此时</a:t>
            </a:r>
            <a:r>
              <a:rPr lang="zh-CN" altLang="zh-CN" sz="2000" dirty="0"/>
              <a:t>超块的基态能为</a:t>
            </a:r>
            <a:r>
              <a:rPr lang="en-US" altLang="zh-CN" sz="2000" dirty="0"/>
              <a:t>-2.3124</a:t>
            </a:r>
            <a:r>
              <a:rPr lang="zh-CN" altLang="zh-CN" sz="2000" dirty="0"/>
              <a:t>。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381000" y="2690335"/>
            <a:ext cx="83856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/>
              <a:t>可见</a:t>
            </a:r>
            <a:r>
              <a:rPr lang="zh-CN" altLang="zh-CN" sz="2000" dirty="0"/>
              <a:t>，在有截断误差的情况下得到的基态能是大于真实的基态能的（变分原理）。可以预见，这种差异会随着保留态的增多而减小。通常情况下</a:t>
            </a:r>
            <a:r>
              <a:rPr lang="zh-CN" altLang="zh-CN" sz="2000" dirty="0" smtClean="0"/>
              <a:t>，</a:t>
            </a:r>
            <a:r>
              <a:rPr lang="zh-CN" altLang="en-US" sz="2000" dirty="0" smtClean="0"/>
              <a:t>对于自旋</a:t>
            </a:r>
            <a:r>
              <a:rPr lang="en-US" altLang="zh-CN" sz="2000" dirty="0" smtClean="0"/>
              <a:t>S=1/2</a:t>
            </a:r>
            <a:r>
              <a:rPr lang="zh-CN" altLang="en-US" sz="2000" dirty="0" smtClean="0"/>
              <a:t>的海森堡模型，</a:t>
            </a:r>
            <a:r>
              <a:rPr lang="zh-CN" altLang="zh-CN" sz="2000" dirty="0" smtClean="0"/>
              <a:t>我们</a:t>
            </a:r>
            <a:r>
              <a:rPr lang="zh-CN" altLang="zh-CN" sz="2000" dirty="0"/>
              <a:t>保留</a:t>
            </a:r>
            <a:r>
              <a:rPr lang="en-US" altLang="zh-CN" sz="2000" dirty="0"/>
              <a:t>100</a:t>
            </a:r>
            <a:r>
              <a:rPr lang="zh-CN" altLang="zh-CN" sz="2000" dirty="0"/>
              <a:t>个态就可以达到令人满意的精度</a:t>
            </a:r>
            <a:r>
              <a:rPr lang="zh-CN" altLang="zh-CN" sz="2000" dirty="0" smtClean="0"/>
              <a:t>。</a:t>
            </a:r>
            <a:r>
              <a:rPr lang="zh-CN" altLang="en-US" sz="2000" dirty="0" smtClean="0"/>
              <a:t>对于自旋</a:t>
            </a:r>
            <a:r>
              <a:rPr lang="en-US" altLang="zh-CN" sz="2000" dirty="0" smtClean="0"/>
              <a:t>S&gt;1/2</a:t>
            </a:r>
            <a:r>
              <a:rPr lang="zh-CN" altLang="en-US" sz="2000" dirty="0" smtClean="0"/>
              <a:t>的情况以及体系存在长程相互作用时，需要保留的态会增大很多。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58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2.5.  The DMRG Method – U1(2) symmetry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" y="1504544"/>
            <a:ext cx="8423235" cy="440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7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4" y="1524000"/>
            <a:ext cx="844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2.5.  The DMRG Method – U1(2)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symmetry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16940"/>
            <a:ext cx="78867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2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2.5.  The DMRG Method – U1(2)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symmetry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18" y="987669"/>
            <a:ext cx="6605281" cy="582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1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2.5.  The DMRG Method – U1(2)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symmetry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第一次迭代步骤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2" y="1019870"/>
            <a:ext cx="787717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67" y="1037455"/>
            <a:ext cx="78486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2.5.  The DMRG Method – U1(2)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symmetry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596305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</a:t>
            </a:r>
            <a:r>
              <a:rPr lang="zh-CN" altLang="en-US" sz="24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二</a:t>
            </a:r>
            <a:r>
              <a:rPr lang="zh-CN" altLang="en-US" sz="2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次迭代步骤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动作按钮: 帮助 4">
            <a:hlinkClick r:id="" action="ppaction://noaction" highlightClick="1"/>
          </p:cNvPr>
          <p:cNvSpPr/>
          <p:nvPr/>
        </p:nvSpPr>
        <p:spPr>
          <a:xfrm>
            <a:off x="4876800" y="1600200"/>
            <a:ext cx="3048000" cy="22616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690563" y="414338"/>
            <a:ext cx="7815262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pPr algn="ctr"/>
            <a:r>
              <a:rPr lang="en-GB" sz="4400" b="1">
                <a:solidFill>
                  <a:srgbClr val="000099"/>
                </a:solidFill>
                <a:latin typeface="Calibri" pitchFamily="34" charset="0"/>
              </a:rPr>
              <a:t>DMRG: The Algorithm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762000" y="1106488"/>
            <a:ext cx="8016875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080" tIns="41040" rIns="82080" bIns="4104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pPr algn="ctr"/>
            <a:r>
              <a:rPr lang="en-GB" sz="2000" b="1">
                <a:solidFill>
                  <a:srgbClr val="333399"/>
                </a:solidFill>
                <a:latin typeface="Calibri" pitchFamily="34" charset="0"/>
              </a:rPr>
              <a:t>How do we build the reduced basis of states? </a:t>
            </a:r>
          </a:p>
          <a:p>
            <a:pPr algn="ctr"/>
            <a:r>
              <a:rPr lang="en-GB" sz="2000" b="1">
                <a:solidFill>
                  <a:srgbClr val="FF0000"/>
                </a:solidFill>
                <a:latin typeface="Calibri" pitchFamily="34" charset="0"/>
              </a:rPr>
              <a:t>We grow our basis systematically, adding sites to our system at each step, and using the density matrix projection to truncate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0"/>
            <a:ext cx="470535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175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669600" y="505494"/>
            <a:ext cx="7814880" cy="866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4400" b="1" dirty="0">
                <a:latin typeface="Nimbus Roman No9 L" pitchFamily="16" charset="0"/>
                <a:ea typeface="HG Mincho Light J" charset="0"/>
                <a:cs typeface="HG Mincho Light J" charset="0"/>
              </a:rPr>
              <a:t>The </a:t>
            </a:r>
            <a:r>
              <a:rPr lang="en-GB" sz="4400" b="1" dirty="0" smtClean="0">
                <a:latin typeface="Nimbus Roman No9 L" pitchFamily="16" charset="0"/>
                <a:ea typeface="HG Mincho Light J" charset="0"/>
                <a:cs typeface="HG Mincho Light J" charset="0"/>
              </a:rPr>
              <a:t>Algorithm</a:t>
            </a:r>
            <a:endParaRPr lang="en-GB" sz="1800" b="1" dirty="0">
              <a:latin typeface="Nimbus Roman No9 L" pitchFamily="16" charset="0"/>
              <a:ea typeface="HG Mincho Light J" charset="0"/>
              <a:cs typeface="HG Mincho Light J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0" y="3471557"/>
            <a:ext cx="7835900" cy="86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08" y="4421439"/>
            <a:ext cx="8026400" cy="53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320" y="5065191"/>
            <a:ext cx="4013200" cy="76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50" y="5906282"/>
            <a:ext cx="7632700" cy="546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50" y="1243543"/>
            <a:ext cx="8039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095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0" y="271053"/>
            <a:ext cx="8343900" cy="2463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" y="2724150"/>
            <a:ext cx="7835900" cy="1409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50" y="3878505"/>
            <a:ext cx="7454900" cy="558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60" y="4667902"/>
            <a:ext cx="7086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82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Short Introduction to DMRG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304800" y="911740"/>
            <a:ext cx="62484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rgbClr val="FF33CC"/>
            </a:solidFill>
            <a:prstDash val="sysDot"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zh-CN" sz="2000" dirty="0" smtClean="0"/>
              <a:t>      The </a:t>
            </a:r>
            <a:r>
              <a:rPr lang="en-US" altLang="zh-CN" sz="2000" dirty="0"/>
              <a:t>Density Matrix Renormalization Group (DMRG) </a:t>
            </a:r>
            <a:r>
              <a:rPr lang="en-US" altLang="zh-CN" sz="2000" dirty="0" smtClean="0"/>
              <a:t>is </a:t>
            </a:r>
            <a:r>
              <a:rPr lang="en-US" altLang="zh-CN" sz="2000" dirty="0"/>
              <a:t>a numerical </a:t>
            </a:r>
            <a:r>
              <a:rPr lang="en-US" altLang="zh-CN" sz="2000" dirty="0" err="1" smtClean="0"/>
              <a:t>variational</a:t>
            </a:r>
            <a:r>
              <a:rPr lang="en-US" altLang="zh-CN" sz="2000" dirty="0" smtClean="0"/>
              <a:t> technique </a:t>
            </a:r>
            <a:r>
              <a:rPr lang="en-US" altLang="zh-CN" sz="2000" dirty="0"/>
              <a:t>devised to obtain the low-energy physics of quantum many-body systems with high accuracy. It was invented in 1992 by </a:t>
            </a:r>
            <a:r>
              <a:rPr lang="en-US" altLang="zh-CN" sz="2000" dirty="0">
                <a:hlinkClick r:id="rId2" tooltip="Steven R. White"/>
              </a:rPr>
              <a:t>Steven R. White</a:t>
            </a:r>
            <a:r>
              <a:rPr lang="en-US" altLang="zh-CN" sz="2000" dirty="0"/>
              <a:t> and it is nowadays the most efficient method for 1-dimensional </a:t>
            </a:r>
            <a:r>
              <a:rPr lang="en-US" altLang="zh-CN" sz="2000" dirty="0" smtClean="0"/>
              <a:t>systems.</a:t>
            </a:r>
            <a:endParaRPr lang="zh-CN" altLang="en-US" sz="2000" dirty="0">
              <a:solidFill>
                <a:srgbClr val="C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0178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60945"/>
            <a:ext cx="1440000" cy="17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3149" y="2450622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Steven R. White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36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76" name="图片 1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90600"/>
            <a:ext cx="6070600" cy="1219200"/>
          </a:xfrm>
          <a:prstGeom prst="rect">
            <a:avLst/>
          </a:prstGeom>
        </p:spPr>
      </p:pic>
      <p:pic>
        <p:nvPicPr>
          <p:cNvPr id="209" name="图片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819400"/>
            <a:ext cx="5156200" cy="1219200"/>
          </a:xfrm>
          <a:prstGeom prst="rect">
            <a:avLst/>
          </a:prstGeom>
        </p:spPr>
      </p:pic>
      <p:pic>
        <p:nvPicPr>
          <p:cNvPr id="224" name="图片 2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084" y="4267200"/>
            <a:ext cx="4254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09600"/>
            <a:ext cx="4844098" cy="5282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7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DMRG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31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68338" y="1598612"/>
            <a:ext cx="69199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pPr>
              <a:spcAft>
                <a:spcPts val="1275"/>
              </a:spcAft>
            </a:pPr>
            <a:r>
              <a:rPr lang="en-GB" sz="2000" b="1">
                <a:latin typeface="Times New Roman" pitchFamily="18" charset="0"/>
              </a:rPr>
              <a:t>We add one site at a time, until we reach the desired system size</a:t>
            </a:r>
          </a:p>
        </p:txBody>
      </p:sp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2133600" y="2044700"/>
            <a:ext cx="3657600" cy="970585"/>
            <a:chOff x="1482" y="1775"/>
            <a:chExt cx="2665" cy="757"/>
          </a:xfrm>
        </p:grpSpPr>
        <p:sp>
          <p:nvSpPr>
            <p:cNvPr id="15363" name="AutoShape 3"/>
            <p:cNvSpPr>
              <a:spLocks noChangeArrowheads="1"/>
            </p:cNvSpPr>
            <p:nvPr/>
          </p:nvSpPr>
          <p:spPr bwMode="auto">
            <a:xfrm>
              <a:off x="1482" y="1775"/>
              <a:ext cx="2666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4" name="AutoShape 4"/>
            <p:cNvSpPr>
              <a:spLocks noChangeArrowheads="1"/>
            </p:cNvSpPr>
            <p:nvPr/>
          </p:nvSpPr>
          <p:spPr bwMode="auto">
            <a:xfrm>
              <a:off x="3205" y="2023"/>
              <a:ext cx="772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" y="2124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" y="2118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536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" y="2124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68" name="AutoShape 8"/>
            <p:cNvSpPr>
              <a:spLocks noChangeArrowheads="1"/>
            </p:cNvSpPr>
            <p:nvPr/>
          </p:nvSpPr>
          <p:spPr bwMode="auto">
            <a:xfrm>
              <a:off x="1640" y="2029"/>
              <a:ext cx="747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536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" y="2131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1989" y="1845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5371" name="Text Box 11"/>
            <p:cNvSpPr txBox="1">
              <a:spLocks noChangeArrowheads="1"/>
            </p:cNvSpPr>
            <p:nvPr/>
          </p:nvSpPr>
          <p:spPr bwMode="auto">
            <a:xfrm>
              <a:off x="2570" y="1851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5372" name="Text Box 12"/>
            <p:cNvSpPr txBox="1">
              <a:spLocks noChangeArrowheads="1"/>
            </p:cNvSpPr>
            <p:nvPr/>
          </p:nvSpPr>
          <p:spPr bwMode="auto">
            <a:xfrm>
              <a:off x="2927" y="185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5373" name="Text Box 13"/>
            <p:cNvSpPr txBox="1">
              <a:spLocks noChangeArrowheads="1"/>
            </p:cNvSpPr>
            <p:nvPr/>
          </p:nvSpPr>
          <p:spPr bwMode="auto">
            <a:xfrm>
              <a:off x="3574" y="1832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537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" y="2131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5375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2124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5430" name="Text Box 70"/>
          <p:cNvSpPr txBox="1">
            <a:spLocks noChangeArrowheads="1"/>
          </p:cNvSpPr>
          <p:nvPr/>
        </p:nvSpPr>
        <p:spPr bwMode="auto">
          <a:xfrm>
            <a:off x="1687513" y="674688"/>
            <a:ext cx="55943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pPr>
              <a:spcAft>
                <a:spcPts val="1275"/>
              </a:spcAft>
            </a:pPr>
            <a:r>
              <a:rPr lang="en-GB" sz="4400" b="1" dirty="0">
                <a:solidFill>
                  <a:srgbClr val="000099"/>
                </a:solidFill>
                <a:latin typeface="Calibri" pitchFamily="34" charset="0"/>
              </a:rPr>
              <a:t>The finite size algorithm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38" y="5454190"/>
            <a:ext cx="70993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77" y="4234990"/>
            <a:ext cx="60706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277" y="3042471"/>
            <a:ext cx="5156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1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5" name="Group 1"/>
          <p:cNvGrpSpPr>
            <a:grpSpLocks/>
          </p:cNvGrpSpPr>
          <p:nvPr/>
        </p:nvGrpSpPr>
        <p:grpSpPr bwMode="auto">
          <a:xfrm>
            <a:off x="1046163" y="2808288"/>
            <a:ext cx="7081837" cy="1201737"/>
            <a:chOff x="659" y="1769"/>
            <a:chExt cx="4461" cy="757"/>
          </a:xfrm>
        </p:grpSpPr>
        <p:sp>
          <p:nvSpPr>
            <p:cNvPr id="16386" name="AutoShape 2"/>
            <p:cNvSpPr>
              <a:spLocks noChangeArrowheads="1"/>
            </p:cNvSpPr>
            <p:nvPr/>
          </p:nvSpPr>
          <p:spPr bwMode="auto">
            <a:xfrm>
              <a:off x="659" y="1769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7" name="AutoShape 3"/>
            <p:cNvSpPr>
              <a:spLocks noChangeArrowheads="1"/>
            </p:cNvSpPr>
            <p:nvPr/>
          </p:nvSpPr>
          <p:spPr bwMode="auto">
            <a:xfrm>
              <a:off x="3326" y="2018"/>
              <a:ext cx="1630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" y="2113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39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91" name="AutoShape 7"/>
            <p:cNvSpPr>
              <a:spLocks noChangeArrowheads="1"/>
            </p:cNvSpPr>
            <p:nvPr/>
          </p:nvSpPr>
          <p:spPr bwMode="auto">
            <a:xfrm>
              <a:off x="805" y="2024"/>
              <a:ext cx="1703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392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2112" y="184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2692" y="1846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3048" y="1853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396" name="Text Box 12"/>
            <p:cNvSpPr txBox="1">
              <a:spLocks noChangeArrowheads="1"/>
            </p:cNvSpPr>
            <p:nvPr/>
          </p:nvSpPr>
          <p:spPr bwMode="auto">
            <a:xfrm>
              <a:off x="3695" y="182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397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398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399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8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00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" y="213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01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02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213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03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04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405" name="Group 21"/>
          <p:cNvGrpSpPr>
            <a:grpSpLocks/>
          </p:cNvGrpSpPr>
          <p:nvPr/>
        </p:nvGrpSpPr>
        <p:grpSpPr bwMode="auto">
          <a:xfrm>
            <a:off x="1046163" y="2809875"/>
            <a:ext cx="7081837" cy="1201738"/>
            <a:chOff x="659" y="1770"/>
            <a:chExt cx="4461" cy="757"/>
          </a:xfrm>
        </p:grpSpPr>
        <p:sp>
          <p:nvSpPr>
            <p:cNvPr id="16406" name="AutoShape 22"/>
            <p:cNvSpPr>
              <a:spLocks noChangeArrowheads="1"/>
            </p:cNvSpPr>
            <p:nvPr/>
          </p:nvSpPr>
          <p:spPr bwMode="auto">
            <a:xfrm>
              <a:off x="659" y="1770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 noChangeArrowheads="1"/>
            </p:cNvSpPr>
            <p:nvPr/>
          </p:nvSpPr>
          <p:spPr bwMode="auto">
            <a:xfrm>
              <a:off x="3695" y="2018"/>
              <a:ext cx="1260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08" name="Picture 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" y="2113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09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10" name="AutoShape 26"/>
            <p:cNvSpPr>
              <a:spLocks noChangeArrowheads="1"/>
            </p:cNvSpPr>
            <p:nvPr/>
          </p:nvSpPr>
          <p:spPr bwMode="auto">
            <a:xfrm>
              <a:off x="805" y="2024"/>
              <a:ext cx="2027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11" name="Picture 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12" name="Text Box 28"/>
            <p:cNvSpPr txBox="1">
              <a:spLocks noChangeArrowheads="1"/>
            </p:cNvSpPr>
            <p:nvPr/>
          </p:nvSpPr>
          <p:spPr bwMode="auto">
            <a:xfrm>
              <a:off x="2112" y="184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413" name="Text Box 29"/>
            <p:cNvSpPr txBox="1">
              <a:spLocks noChangeArrowheads="1"/>
            </p:cNvSpPr>
            <p:nvPr/>
          </p:nvSpPr>
          <p:spPr bwMode="auto">
            <a:xfrm>
              <a:off x="3028" y="1846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414" name="Text Box 30"/>
            <p:cNvSpPr txBox="1">
              <a:spLocks noChangeArrowheads="1"/>
            </p:cNvSpPr>
            <p:nvPr/>
          </p:nvSpPr>
          <p:spPr bwMode="auto">
            <a:xfrm>
              <a:off x="3372" y="1859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415" name="Text Box 31"/>
            <p:cNvSpPr txBox="1">
              <a:spLocks noChangeArrowheads="1"/>
            </p:cNvSpPr>
            <p:nvPr/>
          </p:nvSpPr>
          <p:spPr bwMode="auto">
            <a:xfrm>
              <a:off x="3695" y="182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416" name="Picture 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17" name="Picture 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18" name="Picture 3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19" name="Picture 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20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21" name="Picture 3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22" name="Picture 3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23" name="Picture 3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24" name="Picture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425" name="Group 41"/>
          <p:cNvGrpSpPr>
            <a:grpSpLocks/>
          </p:cNvGrpSpPr>
          <p:nvPr/>
        </p:nvGrpSpPr>
        <p:grpSpPr bwMode="auto">
          <a:xfrm>
            <a:off x="1047750" y="2809875"/>
            <a:ext cx="7081838" cy="1201738"/>
            <a:chOff x="660" y="1770"/>
            <a:chExt cx="4461" cy="757"/>
          </a:xfrm>
        </p:grpSpPr>
        <p:sp>
          <p:nvSpPr>
            <p:cNvPr id="16426" name="AutoShape 42"/>
            <p:cNvSpPr>
              <a:spLocks noChangeArrowheads="1"/>
            </p:cNvSpPr>
            <p:nvPr/>
          </p:nvSpPr>
          <p:spPr bwMode="auto">
            <a:xfrm>
              <a:off x="660" y="1770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7" name="AutoShape 43"/>
            <p:cNvSpPr>
              <a:spLocks noChangeArrowheads="1"/>
            </p:cNvSpPr>
            <p:nvPr/>
          </p:nvSpPr>
          <p:spPr bwMode="auto">
            <a:xfrm>
              <a:off x="3986" y="2019"/>
              <a:ext cx="971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28" name="Picture 4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2113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29" name="Picture 4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" y="213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30" name="AutoShape 46"/>
            <p:cNvSpPr>
              <a:spLocks noChangeArrowheads="1"/>
            </p:cNvSpPr>
            <p:nvPr/>
          </p:nvSpPr>
          <p:spPr bwMode="auto">
            <a:xfrm>
              <a:off x="805" y="2024"/>
              <a:ext cx="2389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31" name="Picture 4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32" name="Text Box 48"/>
            <p:cNvSpPr txBox="1">
              <a:spLocks noChangeArrowheads="1"/>
            </p:cNvSpPr>
            <p:nvPr/>
          </p:nvSpPr>
          <p:spPr bwMode="auto">
            <a:xfrm>
              <a:off x="2113" y="184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433" name="Text Box 49"/>
            <p:cNvSpPr txBox="1">
              <a:spLocks noChangeArrowheads="1"/>
            </p:cNvSpPr>
            <p:nvPr/>
          </p:nvSpPr>
          <p:spPr bwMode="auto">
            <a:xfrm>
              <a:off x="3405" y="1846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434" name="Text Box 50"/>
            <p:cNvSpPr txBox="1">
              <a:spLocks noChangeArrowheads="1"/>
            </p:cNvSpPr>
            <p:nvPr/>
          </p:nvSpPr>
          <p:spPr bwMode="auto">
            <a:xfrm>
              <a:off x="3761" y="1852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435" name="Text Box 51"/>
            <p:cNvSpPr txBox="1">
              <a:spLocks noChangeArrowheads="1"/>
            </p:cNvSpPr>
            <p:nvPr/>
          </p:nvSpPr>
          <p:spPr bwMode="auto">
            <a:xfrm>
              <a:off x="4198" y="182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436" name="Picture 5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2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37" name="Picture 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38" name="Picture 5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39" name="Picture 5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40" name="Picture 5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41" name="Picture 5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42" name="Picture 5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43" name="Picture 5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44" name="Picture 6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45" name="Picture 6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446" name="Group 62"/>
          <p:cNvGrpSpPr>
            <a:grpSpLocks/>
          </p:cNvGrpSpPr>
          <p:nvPr/>
        </p:nvGrpSpPr>
        <p:grpSpPr bwMode="auto">
          <a:xfrm>
            <a:off x="1047750" y="2808288"/>
            <a:ext cx="7081838" cy="1201737"/>
            <a:chOff x="660" y="1769"/>
            <a:chExt cx="4461" cy="757"/>
          </a:xfrm>
        </p:grpSpPr>
        <p:sp>
          <p:nvSpPr>
            <p:cNvPr id="16447" name="AutoShape 63"/>
            <p:cNvSpPr>
              <a:spLocks noChangeArrowheads="1"/>
            </p:cNvSpPr>
            <p:nvPr/>
          </p:nvSpPr>
          <p:spPr bwMode="auto">
            <a:xfrm>
              <a:off x="660" y="1769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8" name="AutoShape 64"/>
            <p:cNvSpPr>
              <a:spLocks noChangeArrowheads="1"/>
            </p:cNvSpPr>
            <p:nvPr/>
          </p:nvSpPr>
          <p:spPr bwMode="auto">
            <a:xfrm>
              <a:off x="4283" y="2018"/>
              <a:ext cx="673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49" name="Picture 6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50" name="Picture 6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" y="211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51" name="AutoShape 67"/>
            <p:cNvSpPr>
              <a:spLocks noChangeArrowheads="1"/>
            </p:cNvSpPr>
            <p:nvPr/>
          </p:nvSpPr>
          <p:spPr bwMode="auto">
            <a:xfrm>
              <a:off x="805" y="2024"/>
              <a:ext cx="2726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52" name="Picture 6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53" name="Text Box 69"/>
            <p:cNvSpPr txBox="1">
              <a:spLocks noChangeArrowheads="1"/>
            </p:cNvSpPr>
            <p:nvPr/>
          </p:nvSpPr>
          <p:spPr bwMode="auto">
            <a:xfrm>
              <a:off x="2111" y="1839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454" name="Text Box 70"/>
            <p:cNvSpPr txBox="1">
              <a:spLocks noChangeArrowheads="1"/>
            </p:cNvSpPr>
            <p:nvPr/>
          </p:nvSpPr>
          <p:spPr bwMode="auto">
            <a:xfrm>
              <a:off x="3742" y="1858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455" name="Text Box 71"/>
            <p:cNvSpPr txBox="1">
              <a:spLocks noChangeArrowheads="1"/>
            </p:cNvSpPr>
            <p:nvPr/>
          </p:nvSpPr>
          <p:spPr bwMode="auto">
            <a:xfrm>
              <a:off x="4032" y="1851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456" name="Text Box 72"/>
            <p:cNvSpPr txBox="1">
              <a:spLocks noChangeArrowheads="1"/>
            </p:cNvSpPr>
            <p:nvPr/>
          </p:nvSpPr>
          <p:spPr bwMode="auto">
            <a:xfrm>
              <a:off x="4527" y="182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457" name="Picture 7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2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58" name="Picture 7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59" name="Picture 7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8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60" name="Picture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" y="213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61" name="Picture 7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125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62" name="Picture 7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213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63" name="Picture 7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2125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64" name="Picture 8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65" name="Picture 8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2138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66" name="Picture 8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" y="2138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67" name="Picture 8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468" name="Group 84"/>
          <p:cNvGrpSpPr>
            <a:grpSpLocks/>
          </p:cNvGrpSpPr>
          <p:nvPr/>
        </p:nvGrpSpPr>
        <p:grpSpPr bwMode="auto">
          <a:xfrm>
            <a:off x="1046163" y="2808288"/>
            <a:ext cx="7081837" cy="1201737"/>
            <a:chOff x="659" y="1769"/>
            <a:chExt cx="4461" cy="757"/>
          </a:xfrm>
        </p:grpSpPr>
        <p:sp>
          <p:nvSpPr>
            <p:cNvPr id="16469" name="AutoShape 85"/>
            <p:cNvSpPr>
              <a:spLocks noChangeArrowheads="1"/>
            </p:cNvSpPr>
            <p:nvPr/>
          </p:nvSpPr>
          <p:spPr bwMode="auto">
            <a:xfrm>
              <a:off x="659" y="1769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0" name="AutoShape 86"/>
            <p:cNvSpPr>
              <a:spLocks noChangeArrowheads="1"/>
            </p:cNvSpPr>
            <p:nvPr/>
          </p:nvSpPr>
          <p:spPr bwMode="auto">
            <a:xfrm>
              <a:off x="4501" y="2018"/>
              <a:ext cx="435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71" name="Picture 8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72" name="Picture 8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211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73" name="Picture 8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74" name="AutoShape 90"/>
            <p:cNvSpPr>
              <a:spLocks noChangeArrowheads="1"/>
            </p:cNvSpPr>
            <p:nvPr/>
          </p:nvSpPr>
          <p:spPr bwMode="auto">
            <a:xfrm>
              <a:off x="785" y="2024"/>
              <a:ext cx="3017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75" name="Picture 9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76" name="Text Box 92"/>
            <p:cNvSpPr txBox="1">
              <a:spLocks noChangeArrowheads="1"/>
            </p:cNvSpPr>
            <p:nvPr/>
          </p:nvSpPr>
          <p:spPr bwMode="auto">
            <a:xfrm>
              <a:off x="2091" y="1839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477" name="Text Box 93"/>
            <p:cNvSpPr txBox="1">
              <a:spLocks noChangeArrowheads="1"/>
            </p:cNvSpPr>
            <p:nvPr/>
          </p:nvSpPr>
          <p:spPr bwMode="auto">
            <a:xfrm>
              <a:off x="3992" y="1864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478" name="Text Box 94"/>
            <p:cNvSpPr txBox="1">
              <a:spLocks noChangeArrowheads="1"/>
            </p:cNvSpPr>
            <p:nvPr/>
          </p:nvSpPr>
          <p:spPr bwMode="auto">
            <a:xfrm>
              <a:off x="4243" y="1864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479" name="Text Box 95"/>
            <p:cNvSpPr txBox="1">
              <a:spLocks noChangeArrowheads="1"/>
            </p:cNvSpPr>
            <p:nvPr/>
          </p:nvSpPr>
          <p:spPr bwMode="auto">
            <a:xfrm>
              <a:off x="4686" y="1839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480" name="Picture 9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81" name="Picture 9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" y="2138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82" name="Picture 9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" y="213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83" name="Picture 9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" y="2125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84" name="Picture 1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" y="213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85" name="Picture 1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" y="2125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86" name="Picture 1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87" name="Picture 10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" y="213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88" name="Picture 10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89" name="Picture 10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90" name="Picture 10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491" name="Group 107"/>
          <p:cNvGrpSpPr>
            <a:grpSpLocks/>
          </p:cNvGrpSpPr>
          <p:nvPr/>
        </p:nvGrpSpPr>
        <p:grpSpPr bwMode="auto">
          <a:xfrm>
            <a:off x="1047750" y="2808288"/>
            <a:ext cx="7081838" cy="1201737"/>
            <a:chOff x="660" y="1769"/>
            <a:chExt cx="4461" cy="757"/>
          </a:xfrm>
        </p:grpSpPr>
        <p:sp>
          <p:nvSpPr>
            <p:cNvPr id="16492" name="AutoShape 108"/>
            <p:cNvSpPr>
              <a:spLocks noChangeArrowheads="1"/>
            </p:cNvSpPr>
            <p:nvPr/>
          </p:nvSpPr>
          <p:spPr bwMode="auto">
            <a:xfrm>
              <a:off x="660" y="1769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3" name="AutoShape 109"/>
            <p:cNvSpPr>
              <a:spLocks noChangeArrowheads="1"/>
            </p:cNvSpPr>
            <p:nvPr/>
          </p:nvSpPr>
          <p:spPr bwMode="auto">
            <a:xfrm>
              <a:off x="4283" y="2018"/>
              <a:ext cx="673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94" name="Picture 1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495" name="Picture 1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" y="2113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96" name="AutoShape 112"/>
            <p:cNvSpPr>
              <a:spLocks noChangeArrowheads="1"/>
            </p:cNvSpPr>
            <p:nvPr/>
          </p:nvSpPr>
          <p:spPr bwMode="auto">
            <a:xfrm>
              <a:off x="805" y="2024"/>
              <a:ext cx="2726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497" name="Picture 1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498" name="Text Box 114"/>
            <p:cNvSpPr txBox="1">
              <a:spLocks noChangeArrowheads="1"/>
            </p:cNvSpPr>
            <p:nvPr/>
          </p:nvSpPr>
          <p:spPr bwMode="auto">
            <a:xfrm>
              <a:off x="2111" y="184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499" name="Text Box 115"/>
            <p:cNvSpPr txBox="1">
              <a:spLocks noChangeArrowheads="1"/>
            </p:cNvSpPr>
            <p:nvPr/>
          </p:nvSpPr>
          <p:spPr bwMode="auto">
            <a:xfrm>
              <a:off x="3742" y="1859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500" name="Text Box 116"/>
            <p:cNvSpPr txBox="1">
              <a:spLocks noChangeArrowheads="1"/>
            </p:cNvSpPr>
            <p:nvPr/>
          </p:nvSpPr>
          <p:spPr bwMode="auto">
            <a:xfrm>
              <a:off x="4032" y="1853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501" name="Text Box 117"/>
            <p:cNvSpPr txBox="1">
              <a:spLocks noChangeArrowheads="1"/>
            </p:cNvSpPr>
            <p:nvPr/>
          </p:nvSpPr>
          <p:spPr bwMode="auto">
            <a:xfrm>
              <a:off x="4527" y="182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502" name="Picture 1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2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03" name="Picture 1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04" name="Picture 1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8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05" name="Picture 1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" y="213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06" name="Picture 1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07" name="Picture 1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2132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08" name="Picture 1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09" name="Picture 1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" y="211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10" name="Picture 1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2138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11" name="Picture 1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" y="2138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12" name="Picture 1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" y="2126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513" name="Group 129"/>
          <p:cNvGrpSpPr>
            <a:grpSpLocks/>
          </p:cNvGrpSpPr>
          <p:nvPr/>
        </p:nvGrpSpPr>
        <p:grpSpPr bwMode="auto">
          <a:xfrm>
            <a:off x="1047750" y="2809875"/>
            <a:ext cx="7081838" cy="1201738"/>
            <a:chOff x="660" y="1770"/>
            <a:chExt cx="4461" cy="757"/>
          </a:xfrm>
        </p:grpSpPr>
        <p:sp>
          <p:nvSpPr>
            <p:cNvPr id="16514" name="AutoShape 130"/>
            <p:cNvSpPr>
              <a:spLocks noChangeArrowheads="1"/>
            </p:cNvSpPr>
            <p:nvPr/>
          </p:nvSpPr>
          <p:spPr bwMode="auto">
            <a:xfrm>
              <a:off x="660" y="1770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5" name="AutoShape 131"/>
            <p:cNvSpPr>
              <a:spLocks noChangeArrowheads="1"/>
            </p:cNvSpPr>
            <p:nvPr/>
          </p:nvSpPr>
          <p:spPr bwMode="auto">
            <a:xfrm>
              <a:off x="3986" y="2019"/>
              <a:ext cx="971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516" name="Picture 1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2113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17" name="Picture 1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" y="213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518" name="AutoShape 134"/>
            <p:cNvSpPr>
              <a:spLocks noChangeArrowheads="1"/>
            </p:cNvSpPr>
            <p:nvPr/>
          </p:nvSpPr>
          <p:spPr bwMode="auto">
            <a:xfrm>
              <a:off x="805" y="2024"/>
              <a:ext cx="2389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519" name="Picture 1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520" name="Text Box 136"/>
            <p:cNvSpPr txBox="1">
              <a:spLocks noChangeArrowheads="1"/>
            </p:cNvSpPr>
            <p:nvPr/>
          </p:nvSpPr>
          <p:spPr bwMode="auto">
            <a:xfrm>
              <a:off x="2113" y="184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521" name="Text Box 137"/>
            <p:cNvSpPr txBox="1">
              <a:spLocks noChangeArrowheads="1"/>
            </p:cNvSpPr>
            <p:nvPr/>
          </p:nvSpPr>
          <p:spPr bwMode="auto">
            <a:xfrm>
              <a:off x="3405" y="1846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522" name="Text Box 138"/>
            <p:cNvSpPr txBox="1">
              <a:spLocks noChangeArrowheads="1"/>
            </p:cNvSpPr>
            <p:nvPr/>
          </p:nvSpPr>
          <p:spPr bwMode="auto">
            <a:xfrm>
              <a:off x="3761" y="1852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523" name="Text Box 139"/>
            <p:cNvSpPr txBox="1">
              <a:spLocks noChangeArrowheads="1"/>
            </p:cNvSpPr>
            <p:nvPr/>
          </p:nvSpPr>
          <p:spPr bwMode="auto">
            <a:xfrm>
              <a:off x="4198" y="182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524" name="Picture 1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2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25" name="Picture 1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26" name="Picture 1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27" name="Picture 14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28" name="Picture 14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29" name="Picture 14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30" name="Picture 14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31" name="Picture 14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32" name="Picture 1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33" name="Picture 14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534" name="Group 150"/>
          <p:cNvGrpSpPr>
            <a:grpSpLocks/>
          </p:cNvGrpSpPr>
          <p:nvPr/>
        </p:nvGrpSpPr>
        <p:grpSpPr bwMode="auto">
          <a:xfrm>
            <a:off x="1047750" y="2809875"/>
            <a:ext cx="7081838" cy="1201738"/>
            <a:chOff x="660" y="1770"/>
            <a:chExt cx="4461" cy="757"/>
          </a:xfrm>
        </p:grpSpPr>
        <p:sp>
          <p:nvSpPr>
            <p:cNvPr id="16535" name="AutoShape 151"/>
            <p:cNvSpPr>
              <a:spLocks noChangeArrowheads="1"/>
            </p:cNvSpPr>
            <p:nvPr/>
          </p:nvSpPr>
          <p:spPr bwMode="auto">
            <a:xfrm>
              <a:off x="660" y="1770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6" name="AutoShape 152"/>
            <p:cNvSpPr>
              <a:spLocks noChangeArrowheads="1"/>
            </p:cNvSpPr>
            <p:nvPr/>
          </p:nvSpPr>
          <p:spPr bwMode="auto">
            <a:xfrm>
              <a:off x="3696" y="2019"/>
              <a:ext cx="1260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537" name="Picture 1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2113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38" name="Picture 15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" y="2121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539" name="AutoShape 155"/>
            <p:cNvSpPr>
              <a:spLocks noChangeArrowheads="1"/>
            </p:cNvSpPr>
            <p:nvPr/>
          </p:nvSpPr>
          <p:spPr bwMode="auto">
            <a:xfrm>
              <a:off x="805" y="2024"/>
              <a:ext cx="2027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540" name="Picture 15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541" name="Text Box 157"/>
            <p:cNvSpPr txBox="1">
              <a:spLocks noChangeArrowheads="1"/>
            </p:cNvSpPr>
            <p:nvPr/>
          </p:nvSpPr>
          <p:spPr bwMode="auto">
            <a:xfrm>
              <a:off x="2111" y="184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542" name="Text Box 158"/>
            <p:cNvSpPr txBox="1">
              <a:spLocks noChangeArrowheads="1"/>
            </p:cNvSpPr>
            <p:nvPr/>
          </p:nvSpPr>
          <p:spPr bwMode="auto">
            <a:xfrm>
              <a:off x="3029" y="1846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543" name="Text Box 159"/>
            <p:cNvSpPr txBox="1">
              <a:spLocks noChangeArrowheads="1"/>
            </p:cNvSpPr>
            <p:nvPr/>
          </p:nvSpPr>
          <p:spPr bwMode="auto">
            <a:xfrm>
              <a:off x="3372" y="1859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544" name="Text Box 160"/>
            <p:cNvSpPr txBox="1">
              <a:spLocks noChangeArrowheads="1"/>
            </p:cNvSpPr>
            <p:nvPr/>
          </p:nvSpPr>
          <p:spPr bwMode="auto">
            <a:xfrm>
              <a:off x="3695" y="182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545" name="Picture 16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2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46" name="Picture 16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47" name="Picture 16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48" name="Picture 16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49" name="Picture 16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50" name="Picture 16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51" name="Picture 16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52" name="Picture 16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53" name="Picture 16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554" name="Group 170"/>
          <p:cNvGrpSpPr>
            <a:grpSpLocks/>
          </p:cNvGrpSpPr>
          <p:nvPr/>
        </p:nvGrpSpPr>
        <p:grpSpPr bwMode="auto">
          <a:xfrm>
            <a:off x="1047750" y="2809875"/>
            <a:ext cx="7081838" cy="1201738"/>
            <a:chOff x="660" y="1770"/>
            <a:chExt cx="4461" cy="757"/>
          </a:xfrm>
        </p:grpSpPr>
        <p:sp>
          <p:nvSpPr>
            <p:cNvPr id="16555" name="AutoShape 171"/>
            <p:cNvSpPr>
              <a:spLocks noChangeArrowheads="1"/>
            </p:cNvSpPr>
            <p:nvPr/>
          </p:nvSpPr>
          <p:spPr bwMode="auto">
            <a:xfrm>
              <a:off x="660" y="1770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6" name="AutoShape 172"/>
            <p:cNvSpPr>
              <a:spLocks noChangeArrowheads="1"/>
            </p:cNvSpPr>
            <p:nvPr/>
          </p:nvSpPr>
          <p:spPr bwMode="auto">
            <a:xfrm>
              <a:off x="3326" y="2019"/>
              <a:ext cx="1630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557" name="Picture 17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58" name="Picture 17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" y="2113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59" name="Picture 17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" y="2121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560" name="AutoShape 176"/>
            <p:cNvSpPr>
              <a:spLocks noChangeArrowheads="1"/>
            </p:cNvSpPr>
            <p:nvPr/>
          </p:nvSpPr>
          <p:spPr bwMode="auto">
            <a:xfrm>
              <a:off x="805" y="2024"/>
              <a:ext cx="1703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561" name="Picture 17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562" name="Text Box 178"/>
            <p:cNvSpPr txBox="1">
              <a:spLocks noChangeArrowheads="1"/>
            </p:cNvSpPr>
            <p:nvPr/>
          </p:nvSpPr>
          <p:spPr bwMode="auto">
            <a:xfrm>
              <a:off x="2111" y="184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563" name="Text Box 179"/>
            <p:cNvSpPr txBox="1">
              <a:spLocks noChangeArrowheads="1"/>
            </p:cNvSpPr>
            <p:nvPr/>
          </p:nvSpPr>
          <p:spPr bwMode="auto">
            <a:xfrm>
              <a:off x="2692" y="1846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564" name="Text Box 180"/>
            <p:cNvSpPr txBox="1">
              <a:spLocks noChangeArrowheads="1"/>
            </p:cNvSpPr>
            <p:nvPr/>
          </p:nvSpPr>
          <p:spPr bwMode="auto">
            <a:xfrm>
              <a:off x="3048" y="1852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565" name="Text Box 181"/>
            <p:cNvSpPr txBox="1">
              <a:spLocks noChangeArrowheads="1"/>
            </p:cNvSpPr>
            <p:nvPr/>
          </p:nvSpPr>
          <p:spPr bwMode="auto">
            <a:xfrm>
              <a:off x="3695" y="182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566" name="Picture 18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2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67" name="Picture 18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68" name="Picture 18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69" name="Picture 18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70" name="Picture 18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71" name="Picture 18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72" name="Picture 18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73" name="Picture 18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574" name="Group 190"/>
          <p:cNvGrpSpPr>
            <a:grpSpLocks/>
          </p:cNvGrpSpPr>
          <p:nvPr/>
        </p:nvGrpSpPr>
        <p:grpSpPr bwMode="auto">
          <a:xfrm>
            <a:off x="1047750" y="2809875"/>
            <a:ext cx="7081838" cy="1201738"/>
            <a:chOff x="660" y="1770"/>
            <a:chExt cx="4461" cy="757"/>
          </a:xfrm>
        </p:grpSpPr>
        <p:sp>
          <p:nvSpPr>
            <p:cNvPr id="16575" name="AutoShape 191"/>
            <p:cNvSpPr>
              <a:spLocks noChangeArrowheads="1"/>
            </p:cNvSpPr>
            <p:nvPr/>
          </p:nvSpPr>
          <p:spPr bwMode="auto">
            <a:xfrm>
              <a:off x="660" y="1770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6" name="AutoShape 192"/>
            <p:cNvSpPr>
              <a:spLocks noChangeArrowheads="1"/>
            </p:cNvSpPr>
            <p:nvPr/>
          </p:nvSpPr>
          <p:spPr bwMode="auto">
            <a:xfrm>
              <a:off x="2963" y="2018"/>
              <a:ext cx="1993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577" name="Picture 19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78" name="Picture 19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79" name="Picture 19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580" name="AutoShape 196"/>
            <p:cNvSpPr>
              <a:spLocks noChangeArrowheads="1"/>
            </p:cNvSpPr>
            <p:nvPr/>
          </p:nvSpPr>
          <p:spPr bwMode="auto">
            <a:xfrm>
              <a:off x="805" y="2024"/>
              <a:ext cx="1386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581" name="Picture 19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582" name="Text Box 198"/>
            <p:cNvSpPr txBox="1">
              <a:spLocks noChangeArrowheads="1"/>
            </p:cNvSpPr>
            <p:nvPr/>
          </p:nvSpPr>
          <p:spPr bwMode="auto">
            <a:xfrm>
              <a:off x="2111" y="1840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583" name="Text Box 199"/>
            <p:cNvSpPr txBox="1">
              <a:spLocks noChangeArrowheads="1"/>
            </p:cNvSpPr>
            <p:nvPr/>
          </p:nvSpPr>
          <p:spPr bwMode="auto">
            <a:xfrm>
              <a:off x="2389" y="1852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584" name="Text Box 200"/>
            <p:cNvSpPr txBox="1">
              <a:spLocks noChangeArrowheads="1"/>
            </p:cNvSpPr>
            <p:nvPr/>
          </p:nvSpPr>
          <p:spPr bwMode="auto">
            <a:xfrm>
              <a:off x="2699" y="1852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585" name="Text Box 201"/>
            <p:cNvSpPr txBox="1">
              <a:spLocks noChangeArrowheads="1"/>
            </p:cNvSpPr>
            <p:nvPr/>
          </p:nvSpPr>
          <p:spPr bwMode="auto">
            <a:xfrm>
              <a:off x="3695" y="182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586" name="Picture 2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2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87" name="Picture 20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88" name="Picture 20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9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89" name="Picture 20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90" name="Picture 20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91" name="Picture 20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92" name="Picture 20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93" name="Picture 20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594" name="Group 210"/>
          <p:cNvGrpSpPr>
            <a:grpSpLocks/>
          </p:cNvGrpSpPr>
          <p:nvPr/>
        </p:nvGrpSpPr>
        <p:grpSpPr bwMode="auto">
          <a:xfrm>
            <a:off x="1047750" y="2809875"/>
            <a:ext cx="7081838" cy="1201738"/>
            <a:chOff x="660" y="1770"/>
            <a:chExt cx="4461" cy="757"/>
          </a:xfrm>
        </p:grpSpPr>
        <p:sp>
          <p:nvSpPr>
            <p:cNvPr id="16595" name="AutoShape 211"/>
            <p:cNvSpPr>
              <a:spLocks noChangeArrowheads="1"/>
            </p:cNvSpPr>
            <p:nvPr/>
          </p:nvSpPr>
          <p:spPr bwMode="auto">
            <a:xfrm>
              <a:off x="660" y="1770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6" name="AutoShape 212"/>
            <p:cNvSpPr>
              <a:spLocks noChangeArrowheads="1"/>
            </p:cNvSpPr>
            <p:nvPr/>
          </p:nvSpPr>
          <p:spPr bwMode="auto">
            <a:xfrm>
              <a:off x="2699" y="2019"/>
              <a:ext cx="2257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597" name="Picture 2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98" name="Picture 2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599" name="Picture 2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" y="2121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600" name="AutoShape 216"/>
            <p:cNvSpPr>
              <a:spLocks noChangeArrowheads="1"/>
            </p:cNvSpPr>
            <p:nvPr/>
          </p:nvSpPr>
          <p:spPr bwMode="auto">
            <a:xfrm>
              <a:off x="805" y="2024"/>
              <a:ext cx="1129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601" name="Picture 2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" y="2113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602" name="Text Box 218"/>
            <p:cNvSpPr txBox="1">
              <a:spLocks noChangeArrowheads="1"/>
            </p:cNvSpPr>
            <p:nvPr/>
          </p:nvSpPr>
          <p:spPr bwMode="auto">
            <a:xfrm>
              <a:off x="1352" y="1813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603" name="Text Box 219"/>
            <p:cNvSpPr txBox="1">
              <a:spLocks noChangeArrowheads="1"/>
            </p:cNvSpPr>
            <p:nvPr/>
          </p:nvSpPr>
          <p:spPr bwMode="auto">
            <a:xfrm>
              <a:off x="2118" y="1846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604" name="Text Box 220"/>
            <p:cNvSpPr txBox="1">
              <a:spLocks noChangeArrowheads="1"/>
            </p:cNvSpPr>
            <p:nvPr/>
          </p:nvSpPr>
          <p:spPr bwMode="auto">
            <a:xfrm>
              <a:off x="2421" y="1852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605" name="Text Box 221"/>
            <p:cNvSpPr txBox="1">
              <a:spLocks noChangeArrowheads="1"/>
            </p:cNvSpPr>
            <p:nvPr/>
          </p:nvSpPr>
          <p:spPr bwMode="auto">
            <a:xfrm>
              <a:off x="3695" y="182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606" name="Picture 2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07" name="Picture 2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08" name="Picture 2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09" name="Picture 2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10" name="Picture 2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11" name="Picture 2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2132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12" name="Picture 2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2126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13" name="Picture 2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211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614" name="Group 230"/>
          <p:cNvGrpSpPr>
            <a:grpSpLocks/>
          </p:cNvGrpSpPr>
          <p:nvPr/>
        </p:nvGrpSpPr>
        <p:grpSpPr bwMode="auto">
          <a:xfrm>
            <a:off x="1047750" y="2809875"/>
            <a:ext cx="7081838" cy="1201738"/>
            <a:chOff x="660" y="1770"/>
            <a:chExt cx="4461" cy="757"/>
          </a:xfrm>
        </p:grpSpPr>
        <p:sp>
          <p:nvSpPr>
            <p:cNvPr id="16615" name="AutoShape 231"/>
            <p:cNvSpPr>
              <a:spLocks noChangeArrowheads="1"/>
            </p:cNvSpPr>
            <p:nvPr/>
          </p:nvSpPr>
          <p:spPr bwMode="auto">
            <a:xfrm>
              <a:off x="660" y="1770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6" name="AutoShape 232"/>
            <p:cNvSpPr>
              <a:spLocks noChangeArrowheads="1"/>
            </p:cNvSpPr>
            <p:nvPr/>
          </p:nvSpPr>
          <p:spPr bwMode="auto">
            <a:xfrm>
              <a:off x="2396" y="2019"/>
              <a:ext cx="2561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617" name="Picture 2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" y="2127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18" name="Picture 23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" y="2121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19" name="Picture 2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" y="2121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620" name="AutoShape 236"/>
            <p:cNvSpPr>
              <a:spLocks noChangeArrowheads="1"/>
            </p:cNvSpPr>
            <p:nvPr/>
          </p:nvSpPr>
          <p:spPr bwMode="auto">
            <a:xfrm>
              <a:off x="805" y="2025"/>
              <a:ext cx="805" cy="427"/>
            </a:xfrm>
            <a:prstGeom prst="roundRect">
              <a:avLst>
                <a:gd name="adj" fmla="val 208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621" name="Picture 23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" y="2133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622" name="Text Box 238"/>
            <p:cNvSpPr txBox="1">
              <a:spLocks noChangeArrowheads="1"/>
            </p:cNvSpPr>
            <p:nvPr/>
          </p:nvSpPr>
          <p:spPr bwMode="auto">
            <a:xfrm>
              <a:off x="1352" y="1815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623" name="Text Box 239"/>
            <p:cNvSpPr txBox="1">
              <a:spLocks noChangeArrowheads="1"/>
            </p:cNvSpPr>
            <p:nvPr/>
          </p:nvSpPr>
          <p:spPr bwMode="auto">
            <a:xfrm>
              <a:off x="1822" y="1841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624" name="Text Box 240"/>
            <p:cNvSpPr txBox="1">
              <a:spLocks noChangeArrowheads="1"/>
            </p:cNvSpPr>
            <p:nvPr/>
          </p:nvSpPr>
          <p:spPr bwMode="auto">
            <a:xfrm>
              <a:off x="2105" y="184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625" name="Text Box 241"/>
            <p:cNvSpPr txBox="1">
              <a:spLocks noChangeArrowheads="1"/>
            </p:cNvSpPr>
            <p:nvPr/>
          </p:nvSpPr>
          <p:spPr bwMode="auto">
            <a:xfrm>
              <a:off x="3695" y="1827"/>
              <a:ext cx="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GB" sz="1500">
                  <a:latin typeface="Times New Roman" pitchFamily="18" charset="0"/>
                </a:rPr>
                <a:t>4</a:t>
              </a:r>
            </a:p>
          </p:txBody>
        </p:sp>
        <p:pic>
          <p:nvPicPr>
            <p:cNvPr id="16626" name="Picture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" y="2121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27" name="Picture 24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2121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28" name="Picture 24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" y="2139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29" name="Picture 24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" y="2133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30" name="Picture 24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" y="2121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31" name="Picture 24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2133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32" name="Picture 2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2127"/>
              <a:ext cx="231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633" name="Picture 24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2121"/>
              <a:ext cx="23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6634" name="Group 250"/>
          <p:cNvGrpSpPr>
            <a:grpSpLocks/>
          </p:cNvGrpSpPr>
          <p:nvPr/>
        </p:nvGrpSpPr>
        <p:grpSpPr bwMode="auto">
          <a:xfrm>
            <a:off x="1047750" y="2809875"/>
            <a:ext cx="7081838" cy="1201738"/>
            <a:chOff x="660" y="1770"/>
            <a:chExt cx="4461" cy="757"/>
          </a:xfrm>
        </p:grpSpPr>
        <p:sp>
          <p:nvSpPr>
            <p:cNvPr id="16635" name="AutoShape 251"/>
            <p:cNvSpPr>
              <a:spLocks noChangeArrowheads="1"/>
            </p:cNvSpPr>
            <p:nvPr/>
          </p:nvSpPr>
          <p:spPr bwMode="auto">
            <a:xfrm>
              <a:off x="660" y="1770"/>
              <a:ext cx="4462" cy="758"/>
            </a:xfrm>
            <a:prstGeom prst="roundRect">
              <a:avLst>
                <a:gd name="adj" fmla="val 116"/>
              </a:avLst>
            </a:prstGeom>
            <a:solidFill>
              <a:srgbClr val="CC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636" name="Group 252"/>
            <p:cNvGrpSpPr>
              <a:grpSpLocks/>
            </p:cNvGrpSpPr>
            <p:nvPr/>
          </p:nvGrpSpPr>
          <p:grpSpPr bwMode="auto">
            <a:xfrm>
              <a:off x="805" y="1815"/>
              <a:ext cx="4151" cy="636"/>
              <a:chOff x="805" y="1815"/>
              <a:chExt cx="4151" cy="636"/>
            </a:xfrm>
          </p:grpSpPr>
          <p:sp>
            <p:nvSpPr>
              <p:cNvPr id="16637" name="AutoShape 253"/>
              <p:cNvSpPr>
                <a:spLocks noChangeArrowheads="1"/>
              </p:cNvSpPr>
              <p:nvPr/>
            </p:nvSpPr>
            <p:spPr bwMode="auto">
              <a:xfrm>
                <a:off x="2072" y="2018"/>
                <a:ext cx="2885" cy="427"/>
              </a:xfrm>
              <a:prstGeom prst="roundRect">
                <a:avLst>
                  <a:gd name="adj" fmla="val 208"/>
                </a:avLst>
              </a:prstGeom>
              <a:solidFill>
                <a:srgbClr val="FFFF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6638" name="Picture 25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2" y="2126"/>
                <a:ext cx="231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639" name="Picture 25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6" y="2120"/>
                <a:ext cx="231" cy="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640" name="Picture 25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9" y="2120"/>
                <a:ext cx="231" cy="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6641" name="AutoShape 257"/>
              <p:cNvSpPr>
                <a:spLocks noChangeArrowheads="1"/>
              </p:cNvSpPr>
              <p:nvPr/>
            </p:nvSpPr>
            <p:spPr bwMode="auto">
              <a:xfrm>
                <a:off x="805" y="2025"/>
                <a:ext cx="448" cy="427"/>
              </a:xfrm>
              <a:prstGeom prst="roundRect">
                <a:avLst>
                  <a:gd name="adj" fmla="val 208"/>
                </a:avLst>
              </a:prstGeom>
              <a:solidFill>
                <a:srgbClr val="FFFF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6642" name="Picture 25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" y="2133"/>
                <a:ext cx="231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6643" name="Text Box 259"/>
              <p:cNvSpPr txBox="1">
                <a:spLocks noChangeArrowheads="1"/>
              </p:cNvSpPr>
              <p:nvPr/>
            </p:nvSpPr>
            <p:spPr bwMode="auto">
              <a:xfrm>
                <a:off x="996" y="1815"/>
                <a:ext cx="61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9pPr>
              </a:lstStyle>
              <a:p>
                <a:r>
                  <a:rPr lang="en-GB" sz="150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16644" name="Text Box 260"/>
              <p:cNvSpPr txBox="1">
                <a:spLocks noChangeArrowheads="1"/>
              </p:cNvSpPr>
              <p:nvPr/>
            </p:nvSpPr>
            <p:spPr bwMode="auto">
              <a:xfrm>
                <a:off x="1439" y="1834"/>
                <a:ext cx="61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9pPr>
              </a:lstStyle>
              <a:p>
                <a:r>
                  <a:rPr lang="en-GB" sz="15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16645" name="Text Box 261"/>
              <p:cNvSpPr txBox="1">
                <a:spLocks noChangeArrowheads="1"/>
              </p:cNvSpPr>
              <p:nvPr/>
            </p:nvSpPr>
            <p:spPr bwMode="auto">
              <a:xfrm>
                <a:off x="1770" y="1834"/>
                <a:ext cx="61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9pPr>
              </a:lstStyle>
              <a:p>
                <a:r>
                  <a:rPr lang="en-GB" sz="15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16646" name="Text Box 262"/>
              <p:cNvSpPr txBox="1">
                <a:spLocks noChangeArrowheads="1"/>
              </p:cNvSpPr>
              <p:nvPr/>
            </p:nvSpPr>
            <p:spPr bwMode="auto">
              <a:xfrm>
                <a:off x="3696" y="1827"/>
                <a:ext cx="61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9pPr>
              </a:lstStyle>
              <a:p>
                <a:r>
                  <a:rPr lang="en-GB" sz="1500">
                    <a:latin typeface="Times New Roman" pitchFamily="18" charset="0"/>
                  </a:rPr>
                  <a:t>4</a:t>
                </a:r>
              </a:p>
            </p:txBody>
          </p:sp>
          <p:pic>
            <p:nvPicPr>
              <p:cNvPr id="16647" name="Picture 26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1" y="2119"/>
                <a:ext cx="231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648" name="Picture 26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3" y="2120"/>
                <a:ext cx="231" cy="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649" name="Picture 26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" y="2139"/>
                <a:ext cx="231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650" name="Picture 26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4" y="2133"/>
                <a:ext cx="231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651" name="Picture 26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7" y="2126"/>
                <a:ext cx="231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652" name="Picture 26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1" y="2133"/>
                <a:ext cx="231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653" name="Picture 26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1" y="2126"/>
                <a:ext cx="231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654" name="Picture 27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9" y="2120"/>
                <a:ext cx="231" cy="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6655" name="Group 271"/>
          <p:cNvGrpSpPr>
            <a:grpSpLocks/>
          </p:cNvGrpSpPr>
          <p:nvPr/>
        </p:nvGrpSpPr>
        <p:grpSpPr bwMode="auto">
          <a:xfrm>
            <a:off x="457200" y="1447800"/>
            <a:ext cx="8535988" cy="1150938"/>
            <a:chOff x="288" y="912"/>
            <a:chExt cx="5377" cy="725"/>
          </a:xfrm>
        </p:grpSpPr>
        <p:sp>
          <p:nvSpPr>
            <p:cNvPr id="16656" name="AutoShape 272"/>
            <p:cNvSpPr>
              <a:spLocks noChangeArrowheads="1"/>
            </p:cNvSpPr>
            <p:nvPr/>
          </p:nvSpPr>
          <p:spPr bwMode="auto">
            <a:xfrm>
              <a:off x="288" y="912"/>
              <a:ext cx="5378" cy="726"/>
            </a:xfrm>
            <a:prstGeom prst="roundRect">
              <a:avLst>
                <a:gd name="adj" fmla="val 125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657" name="Group 273"/>
            <p:cNvGrpSpPr>
              <a:grpSpLocks/>
            </p:cNvGrpSpPr>
            <p:nvPr/>
          </p:nvGrpSpPr>
          <p:grpSpPr bwMode="auto">
            <a:xfrm>
              <a:off x="1746" y="1141"/>
              <a:ext cx="2651" cy="299"/>
              <a:chOff x="1746" y="1141"/>
              <a:chExt cx="2651" cy="299"/>
            </a:xfrm>
          </p:grpSpPr>
          <p:sp>
            <p:nvSpPr>
              <p:cNvPr id="16658" name="Text Box 274"/>
              <p:cNvSpPr txBox="1">
                <a:spLocks noChangeArrowheads="1"/>
              </p:cNvSpPr>
              <p:nvPr/>
            </p:nvSpPr>
            <p:spPr bwMode="auto">
              <a:xfrm>
                <a:off x="2010" y="1141"/>
                <a:ext cx="193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9pPr>
              </a:lstStyle>
              <a:p>
                <a:r>
                  <a:rPr lang="en-GB" sz="2000">
                    <a:latin typeface="Times New Roman" pitchFamily="18" charset="0"/>
                  </a:rPr>
                  <a:t>We sweep from left to right</a:t>
                </a:r>
              </a:p>
            </p:txBody>
          </p:sp>
          <p:sp>
            <p:nvSpPr>
              <p:cNvPr id="16659" name="Line 275"/>
              <p:cNvSpPr>
                <a:spLocks noChangeShapeType="1"/>
              </p:cNvSpPr>
              <p:nvPr/>
            </p:nvSpPr>
            <p:spPr bwMode="auto">
              <a:xfrm>
                <a:off x="1746" y="1440"/>
                <a:ext cx="2652" cy="1"/>
              </a:xfrm>
              <a:prstGeom prst="line">
                <a:avLst/>
              </a:prstGeom>
              <a:noFill/>
              <a:ln w="7200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660" name="Group 276"/>
          <p:cNvGrpSpPr>
            <a:grpSpLocks/>
          </p:cNvGrpSpPr>
          <p:nvPr/>
        </p:nvGrpSpPr>
        <p:grpSpPr bwMode="auto">
          <a:xfrm>
            <a:off x="606425" y="1447800"/>
            <a:ext cx="8535988" cy="1149350"/>
            <a:chOff x="382" y="912"/>
            <a:chExt cx="5377" cy="724"/>
          </a:xfrm>
        </p:grpSpPr>
        <p:sp>
          <p:nvSpPr>
            <p:cNvPr id="16661" name="AutoShape 277"/>
            <p:cNvSpPr>
              <a:spLocks noChangeArrowheads="1"/>
            </p:cNvSpPr>
            <p:nvPr/>
          </p:nvSpPr>
          <p:spPr bwMode="auto">
            <a:xfrm>
              <a:off x="382" y="912"/>
              <a:ext cx="5378" cy="725"/>
            </a:xfrm>
            <a:prstGeom prst="roundRect">
              <a:avLst>
                <a:gd name="adj" fmla="val 125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662" name="Group 278"/>
            <p:cNvGrpSpPr>
              <a:grpSpLocks/>
            </p:cNvGrpSpPr>
            <p:nvPr/>
          </p:nvGrpSpPr>
          <p:grpSpPr bwMode="auto">
            <a:xfrm>
              <a:off x="1753" y="1115"/>
              <a:ext cx="2655" cy="305"/>
              <a:chOff x="1753" y="1115"/>
              <a:chExt cx="2655" cy="305"/>
            </a:xfrm>
          </p:grpSpPr>
          <p:sp>
            <p:nvSpPr>
              <p:cNvPr id="16663" name="Text Box 279"/>
              <p:cNvSpPr txBox="1">
                <a:spLocks noChangeArrowheads="1"/>
              </p:cNvSpPr>
              <p:nvPr/>
            </p:nvSpPr>
            <p:spPr bwMode="auto">
              <a:xfrm>
                <a:off x="2106" y="1115"/>
                <a:ext cx="1779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S Gothic" charset="-128"/>
                  </a:defRPr>
                </a:lvl9pPr>
              </a:lstStyle>
              <a:p>
                <a:r>
                  <a:rPr lang="en-GB" sz="2000" dirty="0">
                    <a:latin typeface="Times New Roman" pitchFamily="18" charset="0"/>
                  </a:rPr>
                  <a:t>We sweep from right to left</a:t>
                </a:r>
              </a:p>
            </p:txBody>
          </p:sp>
          <p:sp>
            <p:nvSpPr>
              <p:cNvPr id="16664" name="Line 280"/>
              <p:cNvSpPr>
                <a:spLocks noChangeShapeType="1"/>
              </p:cNvSpPr>
              <p:nvPr/>
            </p:nvSpPr>
            <p:spPr bwMode="auto">
              <a:xfrm flipH="1">
                <a:off x="1752" y="1420"/>
                <a:ext cx="2658" cy="1"/>
              </a:xfrm>
              <a:prstGeom prst="line">
                <a:avLst/>
              </a:prstGeom>
              <a:noFill/>
              <a:ln w="7200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665" name="Text Box 281"/>
          <p:cNvSpPr txBox="1">
            <a:spLocks noChangeArrowheads="1"/>
          </p:cNvSpPr>
          <p:nvPr/>
        </p:nvSpPr>
        <p:spPr bwMode="auto">
          <a:xfrm>
            <a:off x="1687513" y="674688"/>
            <a:ext cx="55943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pPr>
              <a:spcAft>
                <a:spcPts val="1275"/>
              </a:spcAft>
            </a:pPr>
            <a:r>
              <a:rPr lang="en-GB" sz="4400" b="1">
                <a:solidFill>
                  <a:srgbClr val="000099"/>
                </a:solidFill>
                <a:latin typeface="Calibri" pitchFamily="34" charset="0"/>
              </a:rPr>
              <a:t>The finite size algorithm</a:t>
            </a:r>
          </a:p>
        </p:txBody>
      </p:sp>
      <p:sp>
        <p:nvSpPr>
          <p:cNvPr id="16666" name="Text Box 282"/>
          <p:cNvSpPr txBox="1">
            <a:spLocks noChangeArrowheads="1"/>
          </p:cNvSpPr>
          <p:nvPr/>
        </p:nvSpPr>
        <p:spPr bwMode="auto">
          <a:xfrm>
            <a:off x="2133600" y="4800600"/>
            <a:ext cx="495300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5360" rIns="90360" bIns="4536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pPr algn="ctr">
              <a:spcBef>
                <a:spcPts val="1250"/>
              </a:spcBef>
            </a:pPr>
            <a:r>
              <a:rPr lang="en-US" sz="2000" b="1"/>
              <a:t>…Until we converge</a:t>
            </a:r>
          </a:p>
        </p:txBody>
      </p:sp>
    </p:spTree>
    <p:extLst>
      <p:ext uri="{BB962C8B-B14F-4D97-AF65-F5344CB8AC3E}">
        <p14:creationId xmlns:p14="http://schemas.microsoft.com/office/powerpoint/2010/main" val="915490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6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6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6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6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27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33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36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39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6400"/>
                            </p:stCondLst>
                            <p:childTnLst>
                              <p:par>
                                <p:cTn id="42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7600"/>
                            </p:stCondLst>
                            <p:childTnLst>
                              <p:par>
                                <p:cTn id="48" presetID="1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repl"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82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6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6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Finite-size DMRG Flow chart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59674"/>
            <a:ext cx="6991350" cy="46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9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934561" y="692713"/>
            <a:ext cx="7414560" cy="949059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52735" dir="2700000" algn="ctr" rotWithShape="0">
              <a:srgbClr val="808080"/>
            </a:outerShdw>
          </a:effectLst>
        </p:spPr>
        <p:txBody>
          <a:bodyPr lIns="0" tIns="0" rIns="0" bIns="0" anchor="ctr" anchorCtr="1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>
                <a:solidFill>
                  <a:srgbClr val="0000FF"/>
                </a:solidFill>
                <a:latin typeface="Nimbus Roman" charset="0"/>
                <a:ea typeface="HG Mincho Light J" charset="0"/>
                <a:cs typeface="HG Mincho Light J" charset="0"/>
              </a:rPr>
              <a:t>The discarded weight 1- </a:t>
            </a:r>
            <a:r>
              <a:rPr lang="en-GB" sz="3300" i="1">
                <a:solidFill>
                  <a:srgbClr val="0000FF"/>
                </a:solidFill>
                <a:latin typeface="Nimbus Roman No9 L" pitchFamily="16" charset="0"/>
                <a:ea typeface="Nimbus Roman No9 L" pitchFamily="16" charset="0"/>
                <a:cs typeface="Nimbus Roman No9 L" pitchFamily="16" charset="0"/>
              </a:rPr>
              <a:t>∑</a:t>
            </a:r>
            <a:r>
              <a:rPr lang="en-GB" sz="3300" i="1" baseline="33000">
                <a:solidFill>
                  <a:srgbClr val="0000FF"/>
                </a:solidFill>
                <a:latin typeface="Nimbus Roman No9 L" pitchFamily="16" charset="0"/>
                <a:ea typeface="Nimbus Roman No9 L" pitchFamily="16" charset="0"/>
                <a:cs typeface="Nimbus Roman No9 L" pitchFamily="16" charset="0"/>
              </a:rPr>
              <a:t>m</a:t>
            </a:r>
            <a:r>
              <a:rPr lang="en-GB" sz="3300" baseline="-33000">
                <a:solidFill>
                  <a:srgbClr val="0000FF"/>
                </a:solidFill>
                <a:latin typeface="Symbol" pitchFamily="18" charset="2"/>
                <a:ea typeface="Nimbus Roman No9 L" pitchFamily="16" charset="0"/>
                <a:cs typeface="Nimbus Roman No9 L" pitchFamily="16" charset="0"/>
              </a:rPr>
              <a:t>a=1</a:t>
            </a:r>
            <a:r>
              <a:rPr lang="en-GB" sz="3300">
                <a:solidFill>
                  <a:srgbClr val="0000FF"/>
                </a:solidFill>
                <a:latin typeface="Symbol" pitchFamily="18" charset="2"/>
                <a:ea typeface="Nimbus Roman No9 L" pitchFamily="16" charset="0"/>
                <a:cs typeface="Nimbus Roman No9 L" pitchFamily="16" charset="0"/>
              </a:rPr>
              <a:t>w</a:t>
            </a:r>
            <a:r>
              <a:rPr lang="en-GB" sz="3300" baseline="-33000">
                <a:solidFill>
                  <a:srgbClr val="0000FF"/>
                </a:solidFill>
                <a:latin typeface="Symbol" pitchFamily="18" charset="2"/>
                <a:ea typeface="Nimbus Roman No9 L" pitchFamily="16" charset="0"/>
                <a:cs typeface="Nimbus Roman No9 L" pitchFamily="16" charset="0"/>
              </a:rPr>
              <a:t>a </a:t>
            </a:r>
            <a:r>
              <a:rPr lang="en-GB" sz="2900">
                <a:solidFill>
                  <a:srgbClr val="0000FF"/>
                </a:solidFill>
                <a:latin typeface="Nimbus Roman" charset="0"/>
                <a:ea typeface="Nimbus Roman No9 L" pitchFamily="16" charset="0"/>
                <a:cs typeface="Nimbus Roman No9 L" pitchFamily="16" charset="0"/>
              </a:rPr>
              <a:t>m</a:t>
            </a:r>
            <a:r>
              <a:rPr lang="en-GB" sz="2900">
                <a:solidFill>
                  <a:srgbClr val="0000FF"/>
                </a:solidFill>
                <a:latin typeface="Nimbus Roman" charset="0"/>
                <a:ea typeface="HG Mincho Light J" charset="0"/>
                <a:cs typeface="HG Mincho Light J" charset="0"/>
              </a:rPr>
              <a:t>easures the accuracy of the truncation to m states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281" y="2056536"/>
            <a:ext cx="6847200" cy="446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92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2060"/>
                </a:solidFill>
              </a:rPr>
              <a:t>Observations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Sweeping is essential to achieve convergence</a:t>
            </a:r>
          </a:p>
          <a:p>
            <a:r>
              <a:rPr lang="en-US" dirty="0"/>
              <a:t>Run the finite-size </a:t>
            </a:r>
            <a:r>
              <a:rPr lang="en-US" dirty="0" smtClean="0"/>
              <a:t>DMRG and extrapolate to the thermodynamic limit.</a:t>
            </a:r>
          </a:p>
          <a:p>
            <a:r>
              <a:rPr lang="en-US" dirty="0" smtClean="0"/>
              <a:t>For each system size, extrapolate the results with the number of states m, or fix the truncation error below certain tolerance.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>
                <a:solidFill>
                  <a:srgbClr val="000099"/>
                </a:solidFill>
              </a:rPr>
              <a:t>Density Matrix Renormalization Group</a:t>
            </a: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838200" y="1600200"/>
            <a:ext cx="7391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539" tIns="45272" rIns="90539" bIns="45272">
            <a:spAutoFit/>
          </a:bodyPr>
          <a:lstStyle/>
          <a:p>
            <a:pPr algn="ctr"/>
            <a:r>
              <a:rPr lang="en-US" sz="2400" b="1"/>
              <a:t>A variational method without a-priori assumptions about the physics.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838200" y="2971800"/>
            <a:ext cx="76962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539" tIns="45272" rIns="90539" bIns="45272">
            <a:spAutoFit/>
          </a:bodyPr>
          <a:lstStyle/>
          <a:p>
            <a:pPr>
              <a:spcBef>
                <a:spcPct val="100000"/>
              </a:spcBef>
              <a:buFontTx/>
              <a:buChar char="•"/>
            </a:pPr>
            <a:r>
              <a:rPr lang="en-US" sz="2400" i="1"/>
              <a:t>Similar capabilities as exact diagonalization.</a:t>
            </a:r>
          </a:p>
          <a:p>
            <a:pPr>
              <a:spcBef>
                <a:spcPct val="100000"/>
              </a:spcBef>
              <a:buFontTx/>
              <a:buChar char="•"/>
            </a:pPr>
            <a:r>
              <a:rPr lang="en-GB" sz="2400" i="1"/>
              <a:t>Can calculate properties of very large systems (1D and quasi-2D) with unprecedented accuracy.</a:t>
            </a:r>
          </a:p>
          <a:p>
            <a:pPr>
              <a:spcBef>
                <a:spcPct val="100000"/>
              </a:spcBef>
              <a:buFontTx/>
              <a:buChar char="•"/>
            </a:pPr>
            <a:r>
              <a:rPr lang="en-US" sz="2400" i="1"/>
              <a:t>Results are variational, but “quasi-exact”: Accuracy is finite, but under control.</a:t>
            </a:r>
          </a:p>
        </p:txBody>
      </p:sp>
    </p:spTree>
    <p:extLst>
      <p:ext uri="{BB962C8B-B14F-4D97-AF65-F5344CB8AC3E}">
        <p14:creationId xmlns:p14="http://schemas.microsoft.com/office/powerpoint/2010/main" val="1428958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2300" y="207963"/>
            <a:ext cx="7805738" cy="1143000"/>
          </a:xfrm>
        </p:spPr>
        <p:txBody>
          <a:bodyPr lIns="0" tIns="0" rIns="0" bIns="0"/>
          <a:lstStyle/>
          <a:p>
            <a: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1">
                <a:solidFill>
                  <a:schemeClr val="hlink"/>
                </a:solidFill>
              </a:rPr>
              <a:t>Advantages</a:t>
            </a:r>
            <a:r>
              <a:rPr lang="en-GB" b="1"/>
              <a:t> </a:t>
            </a:r>
            <a:r>
              <a:rPr lang="en-GB" b="1">
                <a:solidFill>
                  <a:srgbClr val="000066"/>
                </a:solidFill>
              </a:rPr>
              <a:t>of the DMRG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981200"/>
            <a:ext cx="8534400" cy="3440113"/>
          </a:xfrm>
        </p:spPr>
        <p:txBody>
          <a:bodyPr lIns="0" tIns="0" rIns="0" bIns="0"/>
          <a:lstStyle/>
          <a:p>
            <a:pPr marL="430213" indent="-323850" defTabSz="449263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>
                <a:solidFill>
                  <a:schemeClr val="tx2"/>
                </a:solidFill>
              </a:rPr>
              <a:t>DMRG is very versatile, and easy to adapt to complex geometries and Hamiltonians.</a:t>
            </a:r>
          </a:p>
          <a:p>
            <a:pPr marL="430213" indent="-323850" defTabSz="449263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>
                <a:solidFill>
                  <a:schemeClr val="tx2"/>
                </a:solidFill>
              </a:rPr>
              <a:t>Can be used to study models of spins, bosons, or fermions.</a:t>
            </a:r>
          </a:p>
          <a:p>
            <a:pPr marL="430213" indent="-323850" defTabSz="449263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>
                <a:solidFill>
                  <a:schemeClr val="tx2"/>
                </a:solidFill>
              </a:rPr>
              <a:t>General and reusable code: A single program can be used to run arbitrary models without changing a single line (e.g. ALPS DMRG) </a:t>
            </a:r>
          </a:p>
          <a:p>
            <a:pPr marL="430213" indent="-323850" defTabSz="449263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>
                <a:solidFill>
                  <a:schemeClr val="tx2"/>
                </a:solidFill>
              </a:rPr>
              <a:t>Symmetries are easy to implement.</a:t>
            </a:r>
          </a:p>
          <a:p>
            <a:pPr marL="430213" indent="-323850" defTabSz="449263">
              <a:lnSpc>
                <a:spcPct val="90000"/>
              </a:lnSpc>
              <a:buFontTx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7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Exact Diagonalization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158" y="646620"/>
            <a:ext cx="481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Eigenvalue problem of symmetric matrix  </a:t>
            </a:r>
            <a:r>
              <a:rPr lang="zh-CN" altLang="en-US" sz="2000" dirty="0" smtClean="0"/>
              <a:t>    </a:t>
            </a:r>
            <a:r>
              <a:rPr lang="en-US" altLang="zh-CN" sz="2000" dirty="0" smtClean="0"/>
              <a:t>: 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246483"/>
              </p:ext>
            </p:extLst>
          </p:nvPr>
        </p:nvGraphicFramePr>
        <p:xfrm>
          <a:off x="5105400" y="668875"/>
          <a:ext cx="1117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1" name="Equation" r:id="rId3" imgW="558720" imgH="177480" progId="Equation.DSMT4">
                  <p:embed/>
                </p:oleObj>
              </mc:Choice>
              <mc:Fallback>
                <p:oleObj name="Equation" r:id="rId3" imgW="558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668875"/>
                        <a:ext cx="1117600" cy="355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17818"/>
              </p:ext>
            </p:extLst>
          </p:nvPr>
        </p:nvGraphicFramePr>
        <p:xfrm>
          <a:off x="4502334" y="646620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2" name="Equation" r:id="rId5" imgW="152280" imgH="164880" progId="Equation.DSMT4">
                  <p:embed/>
                </p:oleObj>
              </mc:Choice>
              <mc:Fallback>
                <p:oleObj name="Equation" r:id="rId5" imgW="1522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334" y="646620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219200"/>
            <a:ext cx="6477000" cy="5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2300" y="207963"/>
            <a:ext cx="7805738" cy="1143000"/>
          </a:xfrm>
        </p:spPr>
        <p:txBody>
          <a:bodyPr lIns="0" tIns="0" rIns="0" bIns="0"/>
          <a:lstStyle/>
          <a:p>
            <a: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1">
                <a:solidFill>
                  <a:srgbClr val="FF0000"/>
                </a:solidFill>
              </a:rPr>
              <a:t>Limitations</a:t>
            </a:r>
            <a:r>
              <a:rPr lang="en-GB" b="1"/>
              <a:t> </a:t>
            </a:r>
            <a:r>
              <a:rPr lang="en-GB" b="1">
                <a:solidFill>
                  <a:srgbClr val="000066"/>
                </a:solidFill>
              </a:rPr>
              <a:t>of the DMRG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981200"/>
            <a:ext cx="8534400" cy="4038600"/>
          </a:xfrm>
        </p:spPr>
        <p:txBody>
          <a:bodyPr lIns="0" tIns="0" rIns="0" bIns="0"/>
          <a:lstStyle/>
          <a:p>
            <a:pPr marL="430213" indent="-323850" defTabSz="449263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>
                <a:solidFill>
                  <a:schemeClr val="tx2"/>
                </a:solidFill>
              </a:rPr>
              <a:t>DMRG is the method of choice in 1d and quasi-1d systems, but it is less efficient in higher dimensions.</a:t>
            </a:r>
          </a:p>
          <a:p>
            <a:pPr marL="430213" indent="-323850" defTabSz="449263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>
                <a:solidFill>
                  <a:schemeClr val="tx2"/>
                </a:solidFill>
              </a:rPr>
              <a:t>Problems with (i) critical systems, (ii) long range interactions, and (iii) periodic boundary conditions.</a:t>
            </a:r>
          </a:p>
          <a:p>
            <a:pPr marL="430213" indent="-323850" defTabSz="449263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>
                <a:solidFill>
                  <a:schemeClr val="tx2"/>
                </a:solidFill>
              </a:rPr>
              <a:t>These limitations are due to:</a:t>
            </a:r>
          </a:p>
          <a:p>
            <a:pPr lvl="1" defTabSz="449263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400">
                <a:solidFill>
                  <a:schemeClr val="tx2"/>
                </a:solidFill>
              </a:rPr>
              <a:t>The structure of the variational wave function used by the DMRG (the MPS ansatz). </a:t>
            </a:r>
          </a:p>
          <a:p>
            <a:pPr lvl="1" defTabSz="449263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400">
                <a:solidFill>
                  <a:schemeClr val="tx2"/>
                </a:solidFill>
              </a:rPr>
              <a:t>Entanglement entropy follows area law. </a:t>
            </a:r>
          </a:p>
          <a:p>
            <a:pPr marL="430213" indent="-323850" defTabSz="449263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417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719486"/>
              </p:ext>
            </p:extLst>
          </p:nvPr>
        </p:nvGraphicFramePr>
        <p:xfrm>
          <a:off x="2438400" y="709618"/>
          <a:ext cx="4800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7" name="Equation" r:id="rId3" imgW="3251160" imgH="457200" progId="Equation.DSMT4">
                  <p:embed/>
                </p:oleObj>
              </mc:Choice>
              <mc:Fallback>
                <p:oleObj name="Equation" r:id="rId3" imgW="3251160" imgH="457200" progId="Equation.DSMT4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709618"/>
                        <a:ext cx="48006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787717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259632" y="149731"/>
            <a:ext cx="6485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3.  The DMRG Method</a:t>
            </a:r>
            <a:endParaRPr lang="en-US" altLang="zh-CN" sz="28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54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00175"/>
            <a:ext cx="787717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828009"/>
            <a:ext cx="190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Heisenberg</a:t>
            </a:r>
            <a:r>
              <a:rPr lang="zh-CN" altLang="en-US" sz="2000" b="1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128008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838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基态能量比较</a:t>
            </a:r>
            <a:endParaRPr lang="zh-CN" altLang="en-US" dirty="0"/>
          </a:p>
        </p:txBody>
      </p:sp>
      <p:pic>
        <p:nvPicPr>
          <p:cNvPr id="3" name="Picture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15" y="1447799"/>
            <a:ext cx="6629400" cy="4510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51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23790"/>
            <a:ext cx="4267200" cy="287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45" y="823790"/>
            <a:ext cx="3681413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2885" y="3810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基态</a:t>
            </a:r>
            <a:r>
              <a:rPr lang="zh-CN" altLang="en-US" dirty="0"/>
              <a:t>能隙</a:t>
            </a:r>
            <a:r>
              <a:rPr lang="zh-CN" altLang="en-US" dirty="0" smtClean="0"/>
              <a:t>比较</a:t>
            </a:r>
            <a:endParaRPr lang="zh-CN" alt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07023" y="2590800"/>
            <a:ext cx="8299450" cy="38989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en-US" altLang="zh-CN" sz="2800" b="1" dirty="0">
                <a:solidFill>
                  <a:schemeClr val="bg1"/>
                </a:solidFill>
              </a:rPr>
              <a:t>Comparison for 1D S=1 Heisenberg model</a:t>
            </a:r>
            <a:r>
              <a:rPr lang="en-US" altLang="zh-CN" dirty="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		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FFFF66"/>
                </a:solidFill>
              </a:rPr>
              <a:t>Methods             ground state energy              </a:t>
            </a:r>
            <a:r>
              <a:rPr lang="en-US" altLang="zh-CN" sz="2400" b="1" dirty="0" err="1">
                <a:solidFill>
                  <a:srgbClr val="FFFF66"/>
                </a:solidFill>
              </a:rPr>
              <a:t>energy</a:t>
            </a:r>
            <a:r>
              <a:rPr lang="en-US" altLang="zh-CN" sz="2400" b="1" dirty="0">
                <a:solidFill>
                  <a:srgbClr val="FFFF66"/>
                </a:solidFill>
              </a:rPr>
              <a:t> gap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dirty="0">
              <a:solidFill>
                <a:srgbClr val="FFFF66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FFFFFF"/>
                </a:solidFill>
              </a:rPr>
              <a:t>QMC 		  -1.4015(5)		                0.41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dirty="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 err="1">
                <a:solidFill>
                  <a:srgbClr val="FFFFFF"/>
                </a:solidFill>
              </a:rPr>
              <a:t>Lanczos</a:t>
            </a:r>
            <a:r>
              <a:rPr lang="en-US" altLang="zh-CN" sz="2400" b="1" dirty="0">
                <a:solidFill>
                  <a:srgbClr val="FFFFFF"/>
                </a:solidFill>
              </a:rPr>
              <a:t>	  -1.40148(2)			    0.41049(2)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dirty="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FFFFFF"/>
                </a:solidFill>
              </a:rPr>
              <a:t>DMRG	  -1.401484038971(4)	                0.41050(2)</a:t>
            </a:r>
          </a:p>
        </p:txBody>
      </p:sp>
    </p:spTree>
    <p:extLst>
      <p:ext uri="{BB962C8B-B14F-4D97-AF65-F5344CB8AC3E}">
        <p14:creationId xmlns:p14="http://schemas.microsoft.com/office/powerpoint/2010/main" val="140530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lower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0924" y="1124744"/>
            <a:ext cx="3429024" cy="3359075"/>
          </a:xfrm>
          <a:prstGeom prst="rect">
            <a:avLst/>
          </a:prstGeom>
          <a:noFill/>
          <a:ln w="9525">
            <a:solidFill>
              <a:srgbClr val="FF6699"/>
            </a:solidFill>
            <a:miter lim="800000"/>
            <a:headEnd/>
            <a:tailEnd/>
          </a:ln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731785" y="4797152"/>
            <a:ext cx="3727302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zh-CN" altLang="en-US" sz="55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itchFamily="2" charset="-122"/>
              </a:rPr>
              <a:t>谢谢</a:t>
            </a:r>
            <a:r>
              <a:rPr lang="zh-CN" altLang="en-US" sz="55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itchFamily="2" charset="-122"/>
              </a:rPr>
              <a:t>大家</a:t>
            </a:r>
            <a:r>
              <a:rPr lang="zh-CN" altLang="en-US" sz="55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itchFamily="2" charset="-122"/>
              </a:rPr>
              <a:t>！</a:t>
            </a:r>
            <a:endParaRPr lang="zh-CN" altLang="en-US" sz="55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3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Exact Diagonalization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158" y="646620"/>
            <a:ext cx="481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Eigenvalue problem of symmetric matrix  </a:t>
            </a:r>
            <a:r>
              <a:rPr lang="zh-CN" altLang="en-US" sz="2000" dirty="0" smtClean="0"/>
              <a:t>    </a:t>
            </a:r>
            <a:r>
              <a:rPr lang="en-US" altLang="zh-CN" sz="2000" dirty="0" smtClean="0"/>
              <a:t>: 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5105400" y="668875"/>
          <a:ext cx="1117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5" name="Equation" r:id="rId3" imgW="558720" imgH="177480" progId="Equation.DSMT4">
                  <p:embed/>
                </p:oleObj>
              </mc:Choice>
              <mc:Fallback>
                <p:oleObj name="Equation" r:id="rId3" imgW="558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668875"/>
                        <a:ext cx="1117600" cy="355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4502334" y="646620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6" name="Equation" r:id="rId5" imgW="152280" imgH="164880" progId="Equation.DSMT4">
                  <p:embed/>
                </p:oleObj>
              </mc:Choice>
              <mc:Fallback>
                <p:oleObj name="Equation" r:id="rId5" imgW="1522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334" y="646620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122744"/>
            <a:ext cx="7607300" cy="1930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3634" y="3188123"/>
            <a:ext cx="829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</a:rPr>
              <a:t>Lanczos</a:t>
            </a:r>
            <a:r>
              <a:rPr lang="zh-CN" altLang="zh-CN" dirty="0">
                <a:solidFill>
                  <a:schemeClr val="accent6">
                    <a:lumMod val="50000"/>
                  </a:schemeClr>
                </a:solidFill>
              </a:rPr>
              <a:t>的天才发现是，在不断生成希尔伯特新的正交基的迭代过程中，每一步</a:t>
            </a:r>
            <a:r>
              <a:rPr lang="zh-CN" altLang="zh-CN" dirty="0" smtClean="0">
                <a:solidFill>
                  <a:schemeClr val="accent6">
                    <a:lumMod val="50000"/>
                  </a:schemeClr>
                </a:solidFill>
              </a:rPr>
              <a:t>迭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zh-CN" dirty="0" smtClean="0">
                <a:solidFill>
                  <a:schemeClr val="accent6">
                    <a:lumMod val="50000"/>
                  </a:schemeClr>
                </a:solidFill>
              </a:rPr>
              <a:t>代</a:t>
            </a:r>
            <a:r>
              <a:rPr lang="zh-CN" altLang="zh-CN" dirty="0">
                <a:solidFill>
                  <a:schemeClr val="accent6">
                    <a:lumMod val="50000"/>
                  </a:schemeClr>
                </a:solidFill>
              </a:rPr>
              <a:t>只需要近邻的前两个修正项，这就是著名的三项递推式</a:t>
            </a:r>
            <a:r>
              <a:rPr lang="zh-CN" altLang="zh-CN" dirty="0" smtClean="0">
                <a:solidFill>
                  <a:schemeClr val="accent6">
                    <a:lumMod val="50000"/>
                  </a:schemeClr>
                </a:solidFill>
              </a:rPr>
              <a:t>。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0" y="3969433"/>
            <a:ext cx="4229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7851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259632" y="149731"/>
            <a:ext cx="6485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Exact Diagonalization Method</a:t>
            </a:r>
            <a:endParaRPr lang="en-US" altLang="zh-CN" sz="24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4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7696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11558</TotalTime>
  <Words>1231</Words>
  <Application>Microsoft Macintosh PowerPoint</Application>
  <PresentationFormat>全屏显示(4:3)</PresentationFormat>
  <Paragraphs>212</Paragraphs>
  <Slides>64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2" baseType="lpstr">
      <vt:lpstr>Arial Unicode MS</vt:lpstr>
      <vt:lpstr>Calibri</vt:lpstr>
      <vt:lpstr>Comic Sans MS</vt:lpstr>
      <vt:lpstr>HG Mincho Light J</vt:lpstr>
      <vt:lpstr>MS Gothic</vt:lpstr>
      <vt:lpstr>Nimbus Roman</vt:lpstr>
      <vt:lpstr>Nimbus Roman No9 L</vt:lpstr>
      <vt:lpstr>StarSymbol</vt:lpstr>
      <vt:lpstr>Symbol</vt:lpstr>
      <vt:lpstr>Times New Roman</vt:lpstr>
      <vt:lpstr>Wingdings</vt:lpstr>
      <vt:lpstr>楷体</vt:lpstr>
      <vt:lpstr>楷体_GB2312</vt:lpstr>
      <vt:lpstr>隶书</vt:lpstr>
      <vt:lpstr>宋体</vt:lpstr>
      <vt:lpstr>Arial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Finite-size DMRG Flow chart</vt:lpstr>
      <vt:lpstr>PowerPoint 演示文稿</vt:lpstr>
      <vt:lpstr>Observations</vt:lpstr>
      <vt:lpstr>Density Matrix Renormalization Group</vt:lpstr>
      <vt:lpstr>Advantages of the DMRG</vt:lpstr>
      <vt:lpstr>Limitations of the DMRG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density matrix renormalization group</dc:title>
  <dc:creator>Adrian E. Feiguin</dc:creator>
  <cp:lastModifiedBy>liu Yan</cp:lastModifiedBy>
  <cp:revision>489</cp:revision>
  <dcterms:created xsi:type="dcterms:W3CDTF">2010-09-28T19:37:42Z</dcterms:created>
  <dcterms:modified xsi:type="dcterms:W3CDTF">2018-05-19T09:07:39Z</dcterms:modified>
</cp:coreProperties>
</file>